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embeddings/oleObject3.bin" ContentType="application/vnd.openxmlformats-officedocument.oleObject"/>
  <Override PartName="/ppt/embeddings/oleObject2.bin" ContentType="application/vnd.openxmlformats-officedocument.oleObject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74" r:id="rId2"/>
    <p:sldId id="382" r:id="rId3"/>
    <p:sldId id="385" r:id="rId4"/>
    <p:sldId id="387" r:id="rId5"/>
    <p:sldId id="381" r:id="rId6"/>
    <p:sldId id="375" r:id="rId7"/>
    <p:sldId id="396" r:id="rId8"/>
    <p:sldId id="402" r:id="rId9"/>
    <p:sldId id="386" r:id="rId10"/>
    <p:sldId id="369" r:id="rId11"/>
    <p:sldId id="397" r:id="rId12"/>
    <p:sldId id="388" r:id="rId13"/>
    <p:sldId id="389" r:id="rId14"/>
    <p:sldId id="395" r:id="rId15"/>
    <p:sldId id="390" r:id="rId16"/>
    <p:sldId id="391" r:id="rId17"/>
    <p:sldId id="392" r:id="rId18"/>
    <p:sldId id="404" r:id="rId19"/>
    <p:sldId id="394" r:id="rId20"/>
    <p:sldId id="403" r:id="rId21"/>
    <p:sldId id="401" r:id="rId22"/>
    <p:sldId id="400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725" autoAdjust="0"/>
  </p:normalViewPr>
  <p:slideViewPr>
    <p:cSldViewPr>
      <p:cViewPr>
        <p:scale>
          <a:sx n="76" d="100"/>
          <a:sy n="76" d="100"/>
        </p:scale>
        <p:origin x="-1672" y="-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2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0F2FD-B855-4508-B826-1EFBBD5CF120}" type="doc">
      <dgm:prSet loTypeId="urn:microsoft.com/office/officeart/2005/8/layout/chevron2" loCatId="process" qsTypeId="urn:microsoft.com/office/officeart/2005/8/quickstyle/simple5" qsCatId="simple" csTypeId="urn:microsoft.com/office/officeart/2005/8/colors/colorful2" csCatId="colorful" phldr="1"/>
      <dgm:spPr/>
    </dgm:pt>
    <dgm:pt modelId="{DE5D45D3-FA92-46A6-9C73-21748164FC10}">
      <dgm:prSet phldrT="[Texto]"/>
      <dgm:spPr/>
      <dgm:t>
        <a:bodyPr/>
        <a:lstStyle/>
        <a:p>
          <a:r>
            <a:rPr lang="en-US" b="1" noProof="0" dirty="0" smtClean="0"/>
            <a:t>Hazards</a:t>
          </a:r>
          <a:r>
            <a:rPr lang="es-ES" dirty="0" smtClean="0"/>
            <a:t> (Dynamics &amp; </a:t>
          </a:r>
          <a:r>
            <a:rPr lang="en-US" noProof="0" dirty="0" smtClean="0"/>
            <a:t>Impacts</a:t>
          </a:r>
          <a:r>
            <a:rPr lang="es-ES" dirty="0" smtClean="0"/>
            <a:t>)</a:t>
          </a:r>
          <a:endParaRPr lang="es-ES" dirty="0"/>
        </a:p>
      </dgm:t>
    </dgm:pt>
    <dgm:pt modelId="{91D9BCA2-BAD8-4E72-81EC-018E74E771B4}" type="parTrans" cxnId="{80F0CFD5-A43D-42FD-8D26-3A55ADDE87C3}">
      <dgm:prSet/>
      <dgm:spPr/>
      <dgm:t>
        <a:bodyPr/>
        <a:lstStyle/>
        <a:p>
          <a:endParaRPr lang="es-ES"/>
        </a:p>
      </dgm:t>
    </dgm:pt>
    <dgm:pt modelId="{6EBE7ECA-CB4E-4152-AF84-FBC3E05FE814}" type="sibTrans" cxnId="{80F0CFD5-A43D-42FD-8D26-3A55ADDE87C3}">
      <dgm:prSet/>
      <dgm:spPr/>
      <dgm:t>
        <a:bodyPr/>
        <a:lstStyle/>
        <a:p>
          <a:endParaRPr lang="es-ES"/>
        </a:p>
      </dgm:t>
    </dgm:pt>
    <dgm:pt modelId="{86216436-44A2-470B-94C3-9507BD4EF4E4}">
      <dgm:prSet phldrT="[Texto]"/>
      <dgm:spPr/>
      <dgm:t>
        <a:bodyPr/>
        <a:lstStyle/>
        <a:p>
          <a:r>
            <a:rPr lang="en-US" b="1" noProof="0" dirty="0" smtClean="0">
              <a:solidFill>
                <a:schemeClr val="tx1"/>
              </a:solidFill>
            </a:rPr>
            <a:t>Exposure</a:t>
          </a:r>
          <a:r>
            <a:rPr lang="es-ES" b="1" dirty="0" smtClean="0">
              <a:solidFill>
                <a:schemeClr val="tx1"/>
              </a:solidFill>
            </a:rPr>
            <a:t> &amp; </a:t>
          </a:r>
          <a:r>
            <a:rPr lang="en-US" b="1" noProof="0" dirty="0" smtClean="0">
              <a:solidFill>
                <a:schemeClr val="tx1"/>
              </a:solidFill>
            </a:rPr>
            <a:t>Vulnerability</a:t>
          </a:r>
          <a:endParaRPr lang="en-US" b="1" noProof="0" dirty="0">
            <a:solidFill>
              <a:schemeClr val="tx1"/>
            </a:solidFill>
          </a:endParaRPr>
        </a:p>
      </dgm:t>
    </dgm:pt>
    <dgm:pt modelId="{2CAF93A7-6303-4918-8DDD-3C514932EAE8}" type="parTrans" cxnId="{C6564BA4-C92A-4216-8300-C5A39F679FDC}">
      <dgm:prSet/>
      <dgm:spPr/>
      <dgm:t>
        <a:bodyPr/>
        <a:lstStyle/>
        <a:p>
          <a:endParaRPr lang="es-ES"/>
        </a:p>
      </dgm:t>
    </dgm:pt>
    <dgm:pt modelId="{31C3A146-2C0B-409A-809B-9029558028B3}" type="sibTrans" cxnId="{C6564BA4-C92A-4216-8300-C5A39F679FDC}">
      <dgm:prSet/>
      <dgm:spPr/>
      <dgm:t>
        <a:bodyPr/>
        <a:lstStyle/>
        <a:p>
          <a:endParaRPr lang="es-ES"/>
        </a:p>
      </dgm:t>
    </dgm:pt>
    <dgm:pt modelId="{A5D7732C-41FE-429A-ABA5-027189266627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000" b="1" noProof="0" dirty="0" smtClean="0">
              <a:solidFill>
                <a:schemeClr val="accent1">
                  <a:lumMod val="10000"/>
                </a:schemeClr>
              </a:solidFill>
            </a:rPr>
            <a:t>Risk</a:t>
          </a:r>
          <a:endParaRPr lang="en-US" sz="1300" b="1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B7876373-AE6B-46C1-9981-92080E8B6582}" type="parTrans" cxnId="{149737F9-5F94-4D9C-A29F-5FEFCE3DC0C1}">
      <dgm:prSet/>
      <dgm:spPr/>
      <dgm:t>
        <a:bodyPr/>
        <a:lstStyle/>
        <a:p>
          <a:endParaRPr lang="es-ES"/>
        </a:p>
      </dgm:t>
    </dgm:pt>
    <dgm:pt modelId="{F418C186-1831-436B-B053-38A2631BB87B}" type="sibTrans" cxnId="{149737F9-5F94-4D9C-A29F-5FEFCE3DC0C1}">
      <dgm:prSet/>
      <dgm:spPr/>
      <dgm:t>
        <a:bodyPr/>
        <a:lstStyle/>
        <a:p>
          <a:endParaRPr lang="es-ES"/>
        </a:p>
      </dgm:t>
    </dgm:pt>
    <dgm:pt modelId="{4CCE3EBD-4519-4DA3-89CF-61925DE286E4}">
      <dgm:prSet/>
      <dgm:spPr/>
      <dgm:t>
        <a:bodyPr/>
        <a:lstStyle/>
        <a:p>
          <a:r>
            <a:rPr lang="en-US" noProof="0" dirty="0" smtClean="0"/>
            <a:t> Distribution of population</a:t>
          </a:r>
          <a:endParaRPr lang="en-US" noProof="0" dirty="0"/>
        </a:p>
      </dgm:t>
    </dgm:pt>
    <dgm:pt modelId="{6573ACE0-C311-4869-8EA7-1A932255DEBC}" type="parTrans" cxnId="{33F7D44C-790F-4BE7-8E35-0D1EB46BDFF5}">
      <dgm:prSet/>
      <dgm:spPr/>
      <dgm:t>
        <a:bodyPr/>
        <a:lstStyle/>
        <a:p>
          <a:endParaRPr lang="es-ES"/>
        </a:p>
      </dgm:t>
    </dgm:pt>
    <dgm:pt modelId="{62E0F046-5EAC-48BC-B9AA-271A70E1940C}" type="sibTrans" cxnId="{33F7D44C-790F-4BE7-8E35-0D1EB46BDFF5}">
      <dgm:prSet/>
      <dgm:spPr/>
      <dgm:t>
        <a:bodyPr/>
        <a:lstStyle/>
        <a:p>
          <a:endParaRPr lang="es-ES"/>
        </a:p>
      </dgm:t>
    </dgm:pt>
    <dgm:pt modelId="{D1A4EAEC-4495-4F36-8487-040AD9E454D5}">
      <dgm:prSet/>
      <dgm:spPr/>
      <dgm:t>
        <a:bodyPr/>
        <a:lstStyle/>
        <a:p>
          <a:r>
            <a:rPr lang="en-US" noProof="0" dirty="0" smtClean="0"/>
            <a:t> Ecological vulnerability indices</a:t>
          </a:r>
          <a:endParaRPr lang="en-US" noProof="0" dirty="0"/>
        </a:p>
      </dgm:t>
    </dgm:pt>
    <dgm:pt modelId="{F01FF1DC-AEBE-4308-84DA-24B67C882956}" type="parTrans" cxnId="{6F8AD8D0-1289-474E-8D6D-AC536F1468DF}">
      <dgm:prSet/>
      <dgm:spPr/>
      <dgm:t>
        <a:bodyPr/>
        <a:lstStyle/>
        <a:p>
          <a:endParaRPr lang="es-ES"/>
        </a:p>
      </dgm:t>
    </dgm:pt>
    <dgm:pt modelId="{4AB47FAC-355C-485D-BE1F-8CE7C40631F7}" type="sibTrans" cxnId="{6F8AD8D0-1289-474E-8D6D-AC536F1468DF}">
      <dgm:prSet/>
      <dgm:spPr/>
      <dgm:t>
        <a:bodyPr/>
        <a:lstStyle/>
        <a:p>
          <a:endParaRPr lang="es-ES"/>
        </a:p>
      </dgm:t>
    </dgm:pt>
    <dgm:pt modelId="{F864DD30-D26B-4BF8-8721-05AAF326CF66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noProof="0" dirty="0" smtClean="0">
              <a:solidFill>
                <a:schemeClr val="accent1">
                  <a:lumMod val="10000"/>
                </a:schemeClr>
              </a:solidFill>
            </a:rPr>
            <a:t> Beach erosion (Tourism and coastal protection) </a:t>
          </a:r>
          <a:endParaRPr lang="en-US" b="0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AEAE2FBA-5E88-43F4-B074-CC4F5D4DC7BE}" type="parTrans" cxnId="{AAF6321E-1B3C-4E7B-9CF0-D5B3FD543949}">
      <dgm:prSet/>
      <dgm:spPr/>
      <dgm:t>
        <a:bodyPr/>
        <a:lstStyle/>
        <a:p>
          <a:endParaRPr lang="es-ES"/>
        </a:p>
      </dgm:t>
    </dgm:pt>
    <dgm:pt modelId="{9ACE7D32-3086-4AAF-BF91-1EC78E487381}" type="sibTrans" cxnId="{AAF6321E-1B3C-4E7B-9CF0-D5B3FD543949}">
      <dgm:prSet/>
      <dgm:spPr/>
      <dgm:t>
        <a:bodyPr/>
        <a:lstStyle/>
        <a:p>
          <a:endParaRPr lang="es-ES"/>
        </a:p>
      </dgm:t>
    </dgm:pt>
    <dgm:pt modelId="{E3A0D69F-58AA-47FB-B4C8-D0C79667411F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noProof="0" dirty="0" smtClean="0">
              <a:solidFill>
                <a:schemeClr val="accent1">
                  <a:lumMod val="10000"/>
                </a:schemeClr>
              </a:solidFill>
            </a:rPr>
            <a:t> Coral Bleaching</a:t>
          </a:r>
          <a:endParaRPr lang="en-US" b="0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0CB11230-1515-4C85-A491-BD5992743FAC}" type="parTrans" cxnId="{2B131FCF-B6BE-4229-B8C4-A034196308B4}">
      <dgm:prSet/>
      <dgm:spPr/>
      <dgm:t>
        <a:bodyPr/>
        <a:lstStyle/>
        <a:p>
          <a:endParaRPr lang="es-ES"/>
        </a:p>
      </dgm:t>
    </dgm:pt>
    <dgm:pt modelId="{70EDCF81-D0F8-4F9A-A52F-D452FCDAEA5A}" type="sibTrans" cxnId="{2B131FCF-B6BE-4229-B8C4-A034196308B4}">
      <dgm:prSet/>
      <dgm:spPr/>
      <dgm:t>
        <a:bodyPr/>
        <a:lstStyle/>
        <a:p>
          <a:endParaRPr lang="es-ES"/>
        </a:p>
      </dgm:t>
    </dgm:pt>
    <dgm:pt modelId="{E26DDF61-AD10-4624-8063-349A55D9004F}">
      <dgm:prSet/>
      <dgm:spPr/>
      <dgm:t>
        <a:bodyPr/>
        <a:lstStyle/>
        <a:p>
          <a:r>
            <a:rPr lang="en-US" noProof="0" dirty="0" smtClean="0"/>
            <a:t> Coastal typology (beach characteristics, coastal defense, port facilities, city  sea border)</a:t>
          </a:r>
          <a:endParaRPr lang="en-US" noProof="0" dirty="0"/>
        </a:p>
      </dgm:t>
    </dgm:pt>
    <dgm:pt modelId="{EFD2895C-C001-48C3-93D0-C4C4BB5D8C95}" type="parTrans" cxnId="{CE0B9DFF-4AFC-47CE-9064-ED0E9AA73E5D}">
      <dgm:prSet/>
      <dgm:spPr/>
      <dgm:t>
        <a:bodyPr/>
        <a:lstStyle/>
        <a:p>
          <a:endParaRPr lang="en-US"/>
        </a:p>
      </dgm:t>
    </dgm:pt>
    <dgm:pt modelId="{B84FEC5D-3A3C-48AA-B2B6-D523AC75610C}" type="sibTrans" cxnId="{CE0B9DFF-4AFC-47CE-9064-ED0E9AA73E5D}">
      <dgm:prSet/>
      <dgm:spPr/>
      <dgm:t>
        <a:bodyPr/>
        <a:lstStyle/>
        <a:p>
          <a:endParaRPr lang="en-US"/>
        </a:p>
      </dgm:t>
    </dgm:pt>
    <dgm:pt modelId="{23C8D1B1-758A-4138-8CCB-749613C44078}">
      <dgm:prSet/>
      <dgm:spPr/>
      <dgm:t>
        <a:bodyPr/>
        <a:lstStyle/>
        <a:p>
          <a:r>
            <a:rPr lang="en-US" noProof="0" smtClean="0"/>
            <a:t> Ecosystems clasification </a:t>
          </a:r>
          <a:endParaRPr lang="en-US" noProof="0"/>
        </a:p>
      </dgm:t>
    </dgm:pt>
    <dgm:pt modelId="{304CD952-B9A9-4454-B417-941385F0E786}" type="parTrans" cxnId="{ACF620C3-EDAF-46B9-ADCA-A83B7043AA5E}">
      <dgm:prSet/>
      <dgm:spPr/>
      <dgm:t>
        <a:bodyPr/>
        <a:lstStyle/>
        <a:p>
          <a:endParaRPr lang="en-US"/>
        </a:p>
      </dgm:t>
    </dgm:pt>
    <dgm:pt modelId="{5D20D36A-FB94-4BFA-8BF6-E83C10B83338}" type="sibTrans" cxnId="{ACF620C3-EDAF-46B9-ADCA-A83B7043AA5E}">
      <dgm:prSet/>
      <dgm:spPr/>
      <dgm:t>
        <a:bodyPr/>
        <a:lstStyle/>
        <a:p>
          <a:endParaRPr lang="en-US"/>
        </a:p>
      </dgm:t>
    </dgm:pt>
    <dgm:pt modelId="{DE28301E-4EBE-4C56-B766-E75BDBDE7E64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noProof="0" dirty="0" smtClean="0">
              <a:solidFill>
                <a:schemeClr val="accent1">
                  <a:lumMod val="10000"/>
                </a:schemeClr>
              </a:solidFill>
            </a:rPr>
            <a:t> Coastal flooding</a:t>
          </a:r>
          <a:endParaRPr lang="en-US" b="0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9BB4DE6A-101E-4E76-A1D3-358937CD4C50}" type="parTrans" cxnId="{68EED39C-3AFD-46B8-9E9E-FACD5EAC30A4}">
      <dgm:prSet/>
      <dgm:spPr/>
      <dgm:t>
        <a:bodyPr/>
        <a:lstStyle/>
        <a:p>
          <a:endParaRPr lang="en-US"/>
        </a:p>
      </dgm:t>
    </dgm:pt>
    <dgm:pt modelId="{828FE289-60EB-42C8-9407-667FF58C5F24}" type="sibTrans" cxnId="{68EED39C-3AFD-46B8-9E9E-FACD5EAC30A4}">
      <dgm:prSet/>
      <dgm:spPr/>
      <dgm:t>
        <a:bodyPr/>
        <a:lstStyle/>
        <a:p>
          <a:endParaRPr lang="en-US"/>
        </a:p>
      </dgm:t>
    </dgm:pt>
    <dgm:pt modelId="{A51B0F8D-C82F-4450-BE9B-CA2074C3CE8A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noProof="0" dirty="0" smtClean="0">
              <a:solidFill>
                <a:schemeClr val="accent1">
                  <a:lumMod val="10000"/>
                </a:schemeClr>
              </a:solidFill>
            </a:rPr>
            <a:t> Port (operability and reliability)</a:t>
          </a:r>
          <a:endParaRPr lang="en-US" b="0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BB34FB09-E02C-41CB-A6F2-5089AE418019}" type="parTrans" cxnId="{B88F7D31-4809-4037-B0F5-99082552DD17}">
      <dgm:prSet/>
      <dgm:spPr/>
      <dgm:t>
        <a:bodyPr/>
        <a:lstStyle/>
        <a:p>
          <a:endParaRPr lang="en-US"/>
        </a:p>
      </dgm:t>
    </dgm:pt>
    <dgm:pt modelId="{4393FE48-3930-41AE-B32E-9C514690FDE8}" type="sibTrans" cxnId="{B88F7D31-4809-4037-B0F5-99082552DD17}">
      <dgm:prSet/>
      <dgm:spPr/>
      <dgm:t>
        <a:bodyPr/>
        <a:lstStyle/>
        <a:p>
          <a:endParaRPr lang="en-US"/>
        </a:p>
      </dgm:t>
    </dgm:pt>
    <dgm:pt modelId="{99F5DEAE-EB83-429A-B6F2-A80C726798A1}">
      <dgm:prSet custT="1"/>
      <dgm:spPr/>
      <dgm:t>
        <a:bodyPr/>
        <a:lstStyle/>
        <a:p>
          <a:r>
            <a:rPr lang="en-US" sz="1000" dirty="0" smtClean="0"/>
            <a:t> Waves</a:t>
          </a:r>
          <a:endParaRPr lang="en-US" sz="1000" dirty="0"/>
        </a:p>
      </dgm:t>
    </dgm:pt>
    <dgm:pt modelId="{6B9DD742-F08D-47FD-9023-234558125BFA}" type="parTrans" cxnId="{D76C80AA-4ACB-4EE9-8A21-16CA16BCD564}">
      <dgm:prSet/>
      <dgm:spPr/>
      <dgm:t>
        <a:bodyPr/>
        <a:lstStyle/>
        <a:p>
          <a:endParaRPr lang="en-US"/>
        </a:p>
      </dgm:t>
    </dgm:pt>
    <dgm:pt modelId="{B7B7DF0F-B3FD-4E9C-BF1F-16B72B0B9F89}" type="sibTrans" cxnId="{D76C80AA-4ACB-4EE9-8A21-16CA16BCD564}">
      <dgm:prSet/>
      <dgm:spPr/>
      <dgm:t>
        <a:bodyPr/>
        <a:lstStyle/>
        <a:p>
          <a:endParaRPr lang="en-US"/>
        </a:p>
      </dgm:t>
    </dgm:pt>
    <dgm:pt modelId="{F627A9D2-0416-45DF-BBFC-7C7C852644C6}">
      <dgm:prSet custT="1"/>
      <dgm:spPr/>
      <dgm:t>
        <a:bodyPr/>
        <a:lstStyle/>
        <a:p>
          <a:r>
            <a:rPr lang="en-US" sz="1000" dirty="0" smtClean="0"/>
            <a:t> Storm surge</a:t>
          </a:r>
          <a:endParaRPr lang="en-US" sz="1000" dirty="0"/>
        </a:p>
      </dgm:t>
    </dgm:pt>
    <dgm:pt modelId="{2184C2BD-6EE5-4F99-B549-9ABE5B6291E3}" type="parTrans" cxnId="{4F7950CC-D80C-4EA3-9FFF-BD7746106C1A}">
      <dgm:prSet/>
      <dgm:spPr/>
      <dgm:t>
        <a:bodyPr/>
        <a:lstStyle/>
        <a:p>
          <a:endParaRPr lang="en-US"/>
        </a:p>
      </dgm:t>
    </dgm:pt>
    <dgm:pt modelId="{86046F42-3798-43C3-B985-49D7E3307296}" type="sibTrans" cxnId="{4F7950CC-D80C-4EA3-9FFF-BD7746106C1A}">
      <dgm:prSet/>
      <dgm:spPr/>
      <dgm:t>
        <a:bodyPr/>
        <a:lstStyle/>
        <a:p>
          <a:endParaRPr lang="en-US"/>
        </a:p>
      </dgm:t>
    </dgm:pt>
    <dgm:pt modelId="{DA21E85E-2E48-45FB-90D0-34DC46231DE7}">
      <dgm:prSet custT="1"/>
      <dgm:spPr/>
      <dgm:t>
        <a:bodyPr/>
        <a:lstStyle/>
        <a:p>
          <a:r>
            <a:rPr lang="en-US" sz="1000" dirty="0" smtClean="0"/>
            <a:t> Sea Level Rise</a:t>
          </a:r>
          <a:endParaRPr lang="en-US" sz="1000" dirty="0"/>
        </a:p>
      </dgm:t>
    </dgm:pt>
    <dgm:pt modelId="{821F7961-C177-496F-BFC8-A7B4508846F8}" type="parTrans" cxnId="{1447CA0D-EC97-4E8C-A964-57A15D5C7945}">
      <dgm:prSet/>
      <dgm:spPr/>
      <dgm:t>
        <a:bodyPr/>
        <a:lstStyle/>
        <a:p>
          <a:endParaRPr lang="en-US"/>
        </a:p>
      </dgm:t>
    </dgm:pt>
    <dgm:pt modelId="{8E86F744-1DA6-42F6-AF6C-32E5F3CCBC34}" type="sibTrans" cxnId="{1447CA0D-EC97-4E8C-A964-57A15D5C7945}">
      <dgm:prSet/>
      <dgm:spPr/>
      <dgm:t>
        <a:bodyPr/>
        <a:lstStyle/>
        <a:p>
          <a:endParaRPr lang="en-US"/>
        </a:p>
      </dgm:t>
    </dgm:pt>
    <dgm:pt modelId="{C6B680F8-BB21-4E39-A114-EDC1E97ED165}">
      <dgm:prSet custT="1"/>
      <dgm:spPr/>
      <dgm:t>
        <a:bodyPr/>
        <a:lstStyle/>
        <a:p>
          <a:r>
            <a:rPr lang="en-US" sz="1000" dirty="0" smtClean="0"/>
            <a:t> Sea Surface Temperature</a:t>
          </a:r>
          <a:endParaRPr lang="en-US" sz="1000" dirty="0"/>
        </a:p>
      </dgm:t>
    </dgm:pt>
    <dgm:pt modelId="{DD3E98D2-2B43-4FFA-939E-8A19E939C2C7}" type="parTrans" cxnId="{07EF9E5D-4DDC-419F-B0A7-9305FD6A6DE1}">
      <dgm:prSet/>
      <dgm:spPr/>
      <dgm:t>
        <a:bodyPr/>
        <a:lstStyle/>
        <a:p>
          <a:endParaRPr lang="en-US"/>
        </a:p>
      </dgm:t>
    </dgm:pt>
    <dgm:pt modelId="{59351D47-62A2-440E-B8A9-AB49891C89E8}" type="sibTrans" cxnId="{07EF9E5D-4DDC-419F-B0A7-9305FD6A6DE1}">
      <dgm:prSet/>
      <dgm:spPr/>
      <dgm:t>
        <a:bodyPr/>
        <a:lstStyle/>
        <a:p>
          <a:endParaRPr lang="en-US"/>
        </a:p>
      </dgm:t>
    </dgm:pt>
    <dgm:pt modelId="{0DE07EDC-D994-48C5-89A5-8639C6F6023C}">
      <dgm:prSet custT="1"/>
      <dgm:spPr/>
      <dgm:t>
        <a:bodyPr/>
        <a:lstStyle/>
        <a:p>
          <a:r>
            <a:rPr lang="en-US" sz="1000" dirty="0" smtClean="0"/>
            <a:t> Surface Air Temperature</a:t>
          </a:r>
          <a:endParaRPr lang="en-US" sz="1000" dirty="0"/>
        </a:p>
      </dgm:t>
    </dgm:pt>
    <dgm:pt modelId="{4BF1BCCC-4280-4C42-B872-F0A133CF45DA}" type="parTrans" cxnId="{B5EE4B6C-BE86-49CC-B635-1620316AABA5}">
      <dgm:prSet/>
      <dgm:spPr/>
      <dgm:t>
        <a:bodyPr/>
        <a:lstStyle/>
        <a:p>
          <a:endParaRPr lang="en-US"/>
        </a:p>
      </dgm:t>
    </dgm:pt>
    <dgm:pt modelId="{61291C37-E030-4D6B-80BC-D315ABFD68CF}" type="sibTrans" cxnId="{B5EE4B6C-BE86-49CC-B635-1620316AABA5}">
      <dgm:prSet/>
      <dgm:spPr/>
      <dgm:t>
        <a:bodyPr/>
        <a:lstStyle/>
        <a:p>
          <a:endParaRPr lang="en-US"/>
        </a:p>
      </dgm:t>
    </dgm:pt>
    <dgm:pt modelId="{8F9CAEA7-3330-4357-AB66-74D932F43E39}">
      <dgm:prSet custT="1"/>
      <dgm:spPr/>
      <dgm:t>
        <a:bodyPr/>
        <a:lstStyle/>
        <a:p>
          <a:r>
            <a:rPr lang="en-US" sz="1000" dirty="0" smtClean="0"/>
            <a:t> Salinity</a:t>
          </a:r>
          <a:endParaRPr lang="en-US" sz="1000" dirty="0"/>
        </a:p>
      </dgm:t>
    </dgm:pt>
    <dgm:pt modelId="{6B7DCDC8-63DB-4787-A107-2ABCF4EBACDF}" type="parTrans" cxnId="{9A44F952-EE06-47CA-9761-E11EBDC96944}">
      <dgm:prSet/>
      <dgm:spPr/>
      <dgm:t>
        <a:bodyPr/>
        <a:lstStyle/>
        <a:p>
          <a:endParaRPr lang="en-US"/>
        </a:p>
      </dgm:t>
    </dgm:pt>
    <dgm:pt modelId="{F666793B-9D36-4623-8948-3E73C332E092}" type="sibTrans" cxnId="{9A44F952-EE06-47CA-9761-E11EBDC96944}">
      <dgm:prSet/>
      <dgm:spPr/>
      <dgm:t>
        <a:bodyPr/>
        <a:lstStyle/>
        <a:p>
          <a:endParaRPr lang="en-US"/>
        </a:p>
      </dgm:t>
    </dgm:pt>
    <dgm:pt modelId="{6A25B685-5593-442E-87AF-7A3577980165}">
      <dgm:prSet custT="1"/>
      <dgm:spPr/>
      <dgm:t>
        <a:bodyPr/>
        <a:lstStyle/>
        <a:p>
          <a:r>
            <a:rPr lang="en-US" sz="900" dirty="0" smtClean="0"/>
            <a:t>…</a:t>
          </a:r>
          <a:endParaRPr lang="en-US" sz="900" dirty="0"/>
        </a:p>
      </dgm:t>
    </dgm:pt>
    <dgm:pt modelId="{685E1E8F-87AC-472D-9F38-4611521D3B72}" type="parTrans" cxnId="{C1FF7732-639A-45A6-9342-1B4C32F9A026}">
      <dgm:prSet/>
      <dgm:spPr/>
      <dgm:t>
        <a:bodyPr/>
        <a:lstStyle/>
        <a:p>
          <a:endParaRPr lang="en-US"/>
        </a:p>
      </dgm:t>
    </dgm:pt>
    <dgm:pt modelId="{EFCD87B4-7AD8-4715-AF21-03FB5F3A052F}" type="sibTrans" cxnId="{C1FF7732-639A-45A6-9342-1B4C32F9A026}">
      <dgm:prSet/>
      <dgm:spPr/>
      <dgm:t>
        <a:bodyPr/>
        <a:lstStyle/>
        <a:p>
          <a:endParaRPr lang="en-US"/>
        </a:p>
      </dgm:t>
    </dgm:pt>
    <dgm:pt modelId="{45CADE9B-E26F-4AE4-902A-C64AEA3D472A}">
      <dgm:prSet/>
      <dgm:spPr/>
      <dgm:t>
        <a:bodyPr/>
        <a:lstStyle/>
        <a:p>
          <a:r>
            <a:rPr lang="en-US" noProof="0" smtClean="0"/>
            <a:t> Land uses and surface affected</a:t>
          </a:r>
          <a:endParaRPr lang="en-US" noProof="0"/>
        </a:p>
      </dgm:t>
    </dgm:pt>
    <dgm:pt modelId="{10E179E5-8818-4306-9AF7-37912190C335}" type="parTrans" cxnId="{E82A7497-D53F-46B8-91CD-ABECFED75A30}">
      <dgm:prSet/>
      <dgm:spPr/>
      <dgm:t>
        <a:bodyPr/>
        <a:lstStyle/>
        <a:p>
          <a:endParaRPr lang="en-US"/>
        </a:p>
      </dgm:t>
    </dgm:pt>
    <dgm:pt modelId="{8B1EF93F-C3E4-4A3D-9CDE-61C829E8BC44}" type="sibTrans" cxnId="{E82A7497-D53F-46B8-91CD-ABECFED75A30}">
      <dgm:prSet/>
      <dgm:spPr/>
      <dgm:t>
        <a:bodyPr/>
        <a:lstStyle/>
        <a:p>
          <a:endParaRPr lang="en-US"/>
        </a:p>
      </dgm:t>
    </dgm:pt>
    <dgm:pt modelId="{3D906745-566A-41F6-B802-3D329240A0DD}">
      <dgm:prSet/>
      <dgm:spPr/>
      <dgm:t>
        <a:bodyPr/>
        <a:lstStyle/>
        <a:p>
          <a:r>
            <a:rPr lang="en-US" noProof="0" dirty="0" smtClean="0"/>
            <a:t> Infrastructures (Roads &amp; Railways)</a:t>
          </a:r>
          <a:endParaRPr lang="en-US" noProof="0" dirty="0"/>
        </a:p>
      </dgm:t>
    </dgm:pt>
    <dgm:pt modelId="{4CE3A5AD-903B-43E1-BC32-3E153AE6A56C}" type="parTrans" cxnId="{AAA92201-3414-4E82-98DA-636432558E06}">
      <dgm:prSet/>
      <dgm:spPr/>
      <dgm:t>
        <a:bodyPr/>
        <a:lstStyle/>
        <a:p>
          <a:endParaRPr lang="en-US"/>
        </a:p>
      </dgm:t>
    </dgm:pt>
    <dgm:pt modelId="{233D918D-B6C7-4C0C-9227-AB794FC4D05E}" type="sibTrans" cxnId="{AAA92201-3414-4E82-98DA-636432558E06}">
      <dgm:prSet/>
      <dgm:spPr/>
      <dgm:t>
        <a:bodyPr/>
        <a:lstStyle/>
        <a:p>
          <a:endParaRPr lang="en-US"/>
        </a:p>
      </dgm:t>
    </dgm:pt>
    <dgm:pt modelId="{3E1677E6-90BE-4B18-9298-6D99657B033C}">
      <dgm:prSet/>
      <dgm:spPr/>
      <dgm:t>
        <a:bodyPr/>
        <a:lstStyle/>
        <a:p>
          <a:r>
            <a:rPr lang="es-ES" noProof="0" dirty="0" smtClean="0"/>
            <a:t> …</a:t>
          </a:r>
          <a:endParaRPr lang="en-US" noProof="0" dirty="0"/>
        </a:p>
      </dgm:t>
    </dgm:pt>
    <dgm:pt modelId="{FDCAD1EA-D140-4194-9967-DE4E86A1F364}" type="parTrans" cxnId="{7C066073-C366-46C4-92CA-C9FDCDB2FF09}">
      <dgm:prSet/>
      <dgm:spPr/>
      <dgm:t>
        <a:bodyPr/>
        <a:lstStyle/>
        <a:p>
          <a:endParaRPr lang="en-US"/>
        </a:p>
      </dgm:t>
    </dgm:pt>
    <dgm:pt modelId="{793BFCE4-59E6-4898-9D81-B5909E9729B4}" type="sibTrans" cxnId="{7C066073-C366-46C4-92CA-C9FDCDB2FF09}">
      <dgm:prSet/>
      <dgm:spPr/>
      <dgm:t>
        <a:bodyPr/>
        <a:lstStyle/>
        <a:p>
          <a:endParaRPr lang="en-US"/>
        </a:p>
      </dgm:t>
    </dgm:pt>
    <dgm:pt modelId="{B66A41EA-8913-4713-BF67-7C24F6FDA3F2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S" b="0" noProof="0" dirty="0" smtClean="0">
              <a:solidFill>
                <a:schemeClr val="accent1">
                  <a:lumMod val="10000"/>
                </a:schemeClr>
              </a:solidFill>
            </a:rPr>
            <a:t> …</a:t>
          </a:r>
          <a:endParaRPr lang="en-US" b="0" noProof="0" dirty="0">
            <a:solidFill>
              <a:schemeClr val="accent1">
                <a:lumMod val="10000"/>
              </a:schemeClr>
            </a:solidFill>
          </a:endParaRPr>
        </a:p>
      </dgm:t>
    </dgm:pt>
    <dgm:pt modelId="{30A77BA1-49D0-413C-A442-0CB4710DA267}" type="parTrans" cxnId="{8FC61D1E-EB73-4BC5-8D22-775D11272DBB}">
      <dgm:prSet/>
      <dgm:spPr/>
      <dgm:t>
        <a:bodyPr/>
        <a:lstStyle/>
        <a:p>
          <a:endParaRPr lang="en-US"/>
        </a:p>
      </dgm:t>
    </dgm:pt>
    <dgm:pt modelId="{B4F253EB-9B4B-438F-9DB9-132575559FD3}" type="sibTrans" cxnId="{8FC61D1E-EB73-4BC5-8D22-775D11272DBB}">
      <dgm:prSet/>
      <dgm:spPr/>
      <dgm:t>
        <a:bodyPr/>
        <a:lstStyle/>
        <a:p>
          <a:endParaRPr lang="en-US"/>
        </a:p>
      </dgm:t>
    </dgm:pt>
    <dgm:pt modelId="{654F9FA5-EB4A-4DA0-99EF-63BE083DDEEF}" type="pres">
      <dgm:prSet presAssocID="{1A20F2FD-B855-4508-B826-1EFBBD5CF120}" presName="linearFlow" presStyleCnt="0">
        <dgm:presLayoutVars>
          <dgm:dir/>
          <dgm:animLvl val="lvl"/>
          <dgm:resizeHandles val="exact"/>
        </dgm:presLayoutVars>
      </dgm:prSet>
      <dgm:spPr/>
    </dgm:pt>
    <dgm:pt modelId="{11E6A568-603A-4BB8-834C-AB64427E66C2}" type="pres">
      <dgm:prSet presAssocID="{DE5D45D3-FA92-46A6-9C73-21748164FC10}" presName="composite" presStyleCnt="0"/>
      <dgm:spPr/>
    </dgm:pt>
    <dgm:pt modelId="{C7FF5E25-7521-4BED-B562-66B132FCFDC9}" type="pres">
      <dgm:prSet presAssocID="{DE5D45D3-FA92-46A6-9C73-21748164FC1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825C0-AEA5-4C0D-A9AE-CD1A782174EE}" type="pres">
      <dgm:prSet presAssocID="{DE5D45D3-FA92-46A6-9C73-21748164FC10}" presName="descendantText" presStyleLbl="alignAcc1" presStyleIdx="0" presStyleCnt="3" custScaleX="37994" custLinFactNeighborX="-1063" custLinFactNeighborY="3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92F21-0C46-4D7E-8C31-7C42EA7AA404}" type="pres">
      <dgm:prSet presAssocID="{6EBE7ECA-CB4E-4152-AF84-FBC3E05FE814}" presName="sp" presStyleCnt="0"/>
      <dgm:spPr/>
    </dgm:pt>
    <dgm:pt modelId="{8CF965B0-8B91-43C5-BB57-9ABB18D009E1}" type="pres">
      <dgm:prSet presAssocID="{86216436-44A2-470B-94C3-9507BD4EF4E4}" presName="composite" presStyleCnt="0"/>
      <dgm:spPr/>
    </dgm:pt>
    <dgm:pt modelId="{23DEDE70-DDC3-4BDF-8A14-83B895C89666}" type="pres">
      <dgm:prSet presAssocID="{86216436-44A2-470B-94C3-9507BD4EF4E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DB828-1EDE-4D01-9F72-C49FC0FD3D19}" type="pres">
      <dgm:prSet presAssocID="{86216436-44A2-470B-94C3-9507BD4EF4E4}" presName="descendantText" presStyleLbl="alignAcc1" presStyleIdx="1" presStyleCnt="3" custScaleX="91987" custLinFactNeighborX="-1276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ED3CAA-8181-430A-8F29-1424371ECC9B}" type="pres">
      <dgm:prSet presAssocID="{31C3A146-2C0B-409A-809B-9029558028B3}" presName="sp" presStyleCnt="0"/>
      <dgm:spPr/>
    </dgm:pt>
    <dgm:pt modelId="{4A5D2157-C9B4-4871-9785-98C9A172089F}" type="pres">
      <dgm:prSet presAssocID="{A5D7732C-41FE-429A-ABA5-027189266627}" presName="composite" presStyleCnt="0"/>
      <dgm:spPr/>
    </dgm:pt>
    <dgm:pt modelId="{7C52E57A-77D6-4D6F-AAC8-FBF46110BBEF}" type="pres">
      <dgm:prSet presAssocID="{A5D7732C-41FE-429A-ABA5-02718926662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B9048-FEB6-4F9C-8C72-A159F8021642}" type="pres">
      <dgm:prSet presAssocID="{A5D7732C-41FE-429A-ABA5-027189266627}" presName="descendantText" presStyleLbl="alignAcc1" presStyleIdx="2" presStyleCnt="3" custScaleX="92134" custScaleY="75878" custLinFactNeighborX="-930" custLinFactNeighborY="-147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564BA4-C92A-4216-8300-C5A39F679FDC}" srcId="{1A20F2FD-B855-4508-B826-1EFBBD5CF120}" destId="{86216436-44A2-470B-94C3-9507BD4EF4E4}" srcOrd="1" destOrd="0" parTransId="{2CAF93A7-6303-4918-8DDD-3C514932EAE8}" sibTransId="{31C3A146-2C0B-409A-809B-9029558028B3}"/>
    <dgm:cxn modelId="{07EF9E5D-4DDC-419F-B0A7-9305FD6A6DE1}" srcId="{DE5D45D3-FA92-46A6-9C73-21748164FC10}" destId="{C6B680F8-BB21-4E39-A114-EDC1E97ED165}" srcOrd="3" destOrd="0" parTransId="{DD3E98D2-2B43-4FFA-939E-8A19E939C2C7}" sibTransId="{59351D47-62A2-440E-B8A9-AB49891C89E8}"/>
    <dgm:cxn modelId="{E7384EBF-DC4F-184F-BE92-A99E60B80CAF}" type="presOf" srcId="{DA21E85E-2E48-45FB-90D0-34DC46231DE7}" destId="{9C8825C0-AEA5-4C0D-A9AE-CD1A782174EE}" srcOrd="0" destOrd="2" presId="urn:microsoft.com/office/officeart/2005/8/layout/chevron2"/>
    <dgm:cxn modelId="{62CF69BC-E7F9-1242-ABBA-F64EA0159551}" type="presOf" srcId="{F864DD30-D26B-4BF8-8721-05AAF326CF66}" destId="{B80B9048-FEB6-4F9C-8C72-A159F8021642}" srcOrd="0" destOrd="1" presId="urn:microsoft.com/office/officeart/2005/8/layout/chevron2"/>
    <dgm:cxn modelId="{8BA91DCD-F20A-3442-B2EC-5D8FBB0177CA}" type="presOf" srcId="{4CCE3EBD-4519-4DA3-89CF-61925DE286E4}" destId="{D90DB828-1EDE-4D01-9F72-C49FC0FD3D19}" srcOrd="0" destOrd="0" presId="urn:microsoft.com/office/officeart/2005/8/layout/chevron2"/>
    <dgm:cxn modelId="{44F6D0A8-5DD2-7443-B6C5-9CD9B9FD3741}" type="presOf" srcId="{B66A41EA-8913-4713-BF67-7C24F6FDA3F2}" destId="{B80B9048-FEB6-4F9C-8C72-A159F8021642}" srcOrd="0" destOrd="4" presId="urn:microsoft.com/office/officeart/2005/8/layout/chevron2"/>
    <dgm:cxn modelId="{97DA012E-F7B6-354E-B180-7B61A64B1296}" type="presOf" srcId="{D1A4EAEC-4495-4F36-8487-040AD9E454D5}" destId="{D90DB828-1EDE-4D01-9F72-C49FC0FD3D19}" srcOrd="0" destOrd="4" presId="urn:microsoft.com/office/officeart/2005/8/layout/chevron2"/>
    <dgm:cxn modelId="{6024F85A-D3A7-E546-9A80-0FFDE1DB8B2E}" type="presOf" srcId="{A51B0F8D-C82F-4450-BE9B-CA2074C3CE8A}" destId="{B80B9048-FEB6-4F9C-8C72-A159F8021642}" srcOrd="0" destOrd="2" presId="urn:microsoft.com/office/officeart/2005/8/layout/chevron2"/>
    <dgm:cxn modelId="{4C0E809D-5FF9-F641-9E91-FF57CA487741}" type="presOf" srcId="{DE28301E-4EBE-4C56-B766-E75BDBDE7E64}" destId="{B80B9048-FEB6-4F9C-8C72-A159F8021642}" srcOrd="0" destOrd="0" presId="urn:microsoft.com/office/officeart/2005/8/layout/chevron2"/>
    <dgm:cxn modelId="{2B131FCF-B6BE-4229-B8C4-A034196308B4}" srcId="{A5D7732C-41FE-429A-ABA5-027189266627}" destId="{E3A0D69F-58AA-47FB-B4C8-D0C79667411F}" srcOrd="3" destOrd="0" parTransId="{0CB11230-1515-4C85-A491-BD5992743FAC}" sibTransId="{70EDCF81-D0F8-4F9A-A52F-D452FCDAEA5A}"/>
    <dgm:cxn modelId="{F1E2C193-0B58-A640-A2CE-CAC1D6262D9C}" type="presOf" srcId="{45CADE9B-E26F-4AE4-902A-C64AEA3D472A}" destId="{D90DB828-1EDE-4D01-9F72-C49FC0FD3D19}" srcOrd="0" destOrd="1" presId="urn:microsoft.com/office/officeart/2005/8/layout/chevron2"/>
    <dgm:cxn modelId="{C1FF7732-639A-45A6-9342-1B4C32F9A026}" srcId="{DE5D45D3-FA92-46A6-9C73-21748164FC10}" destId="{6A25B685-5593-442E-87AF-7A3577980165}" srcOrd="6" destOrd="0" parTransId="{685E1E8F-87AC-472D-9F38-4611521D3B72}" sibTransId="{EFCD87B4-7AD8-4715-AF21-03FB5F3A052F}"/>
    <dgm:cxn modelId="{5F1F77E3-73EB-2746-89D8-0BDD774627C8}" type="presOf" srcId="{1A20F2FD-B855-4508-B826-1EFBBD5CF120}" destId="{654F9FA5-EB4A-4DA0-99EF-63BE083DDEEF}" srcOrd="0" destOrd="0" presId="urn:microsoft.com/office/officeart/2005/8/layout/chevron2"/>
    <dgm:cxn modelId="{AAA92201-3414-4E82-98DA-636432558E06}" srcId="{86216436-44A2-470B-94C3-9507BD4EF4E4}" destId="{3D906745-566A-41F6-B802-3D329240A0DD}" srcOrd="5" destOrd="0" parTransId="{4CE3A5AD-903B-43E1-BC32-3E153AE6A56C}" sibTransId="{233D918D-B6C7-4C0C-9227-AB794FC4D05E}"/>
    <dgm:cxn modelId="{86B98048-6394-E34B-AC91-506B241F50B1}" type="presOf" srcId="{23C8D1B1-758A-4138-8CCB-749613C44078}" destId="{D90DB828-1EDE-4D01-9F72-C49FC0FD3D19}" srcOrd="0" destOrd="3" presId="urn:microsoft.com/office/officeart/2005/8/layout/chevron2"/>
    <dgm:cxn modelId="{D76C80AA-4ACB-4EE9-8A21-16CA16BCD564}" srcId="{DE5D45D3-FA92-46A6-9C73-21748164FC10}" destId="{99F5DEAE-EB83-429A-B6F2-A80C726798A1}" srcOrd="0" destOrd="0" parTransId="{6B9DD742-F08D-47FD-9023-234558125BFA}" sibTransId="{B7B7DF0F-B3FD-4E9C-BF1F-16B72B0B9F89}"/>
    <dgm:cxn modelId="{9A44F952-EE06-47CA-9761-E11EBDC96944}" srcId="{DE5D45D3-FA92-46A6-9C73-21748164FC10}" destId="{8F9CAEA7-3330-4357-AB66-74D932F43E39}" srcOrd="5" destOrd="0" parTransId="{6B7DCDC8-63DB-4787-A107-2ABCF4EBACDF}" sibTransId="{F666793B-9D36-4623-8948-3E73C332E092}"/>
    <dgm:cxn modelId="{C07DA840-75F4-AB40-99E8-0327560B0F07}" type="presOf" srcId="{6A25B685-5593-442E-87AF-7A3577980165}" destId="{9C8825C0-AEA5-4C0D-A9AE-CD1A782174EE}" srcOrd="0" destOrd="6" presId="urn:microsoft.com/office/officeart/2005/8/layout/chevron2"/>
    <dgm:cxn modelId="{AAF6321E-1B3C-4E7B-9CF0-D5B3FD543949}" srcId="{A5D7732C-41FE-429A-ABA5-027189266627}" destId="{F864DD30-D26B-4BF8-8721-05AAF326CF66}" srcOrd="1" destOrd="0" parTransId="{AEAE2FBA-5E88-43F4-B074-CC4F5D4DC7BE}" sibTransId="{9ACE7D32-3086-4AAF-BF91-1EC78E487381}"/>
    <dgm:cxn modelId="{2C457B6A-9632-7A4E-A93F-BC0D4F19AA12}" type="presOf" srcId="{F627A9D2-0416-45DF-BBFC-7C7C852644C6}" destId="{9C8825C0-AEA5-4C0D-A9AE-CD1A782174EE}" srcOrd="0" destOrd="1" presId="urn:microsoft.com/office/officeart/2005/8/layout/chevron2"/>
    <dgm:cxn modelId="{5D5577E5-2D16-FB49-9C14-3F6799075D5F}" type="presOf" srcId="{3E1677E6-90BE-4B18-9298-6D99657B033C}" destId="{D90DB828-1EDE-4D01-9F72-C49FC0FD3D19}" srcOrd="0" destOrd="6" presId="urn:microsoft.com/office/officeart/2005/8/layout/chevron2"/>
    <dgm:cxn modelId="{80F0CFD5-A43D-42FD-8D26-3A55ADDE87C3}" srcId="{1A20F2FD-B855-4508-B826-1EFBBD5CF120}" destId="{DE5D45D3-FA92-46A6-9C73-21748164FC10}" srcOrd="0" destOrd="0" parTransId="{91D9BCA2-BAD8-4E72-81EC-018E74E771B4}" sibTransId="{6EBE7ECA-CB4E-4152-AF84-FBC3E05FE814}"/>
    <dgm:cxn modelId="{6F8AD8D0-1289-474E-8D6D-AC536F1468DF}" srcId="{86216436-44A2-470B-94C3-9507BD4EF4E4}" destId="{D1A4EAEC-4495-4F36-8487-040AD9E454D5}" srcOrd="4" destOrd="0" parTransId="{F01FF1DC-AEBE-4308-84DA-24B67C882956}" sibTransId="{4AB47FAC-355C-485D-BE1F-8CE7C40631F7}"/>
    <dgm:cxn modelId="{B88F7D31-4809-4037-B0F5-99082552DD17}" srcId="{A5D7732C-41FE-429A-ABA5-027189266627}" destId="{A51B0F8D-C82F-4450-BE9B-CA2074C3CE8A}" srcOrd="2" destOrd="0" parTransId="{BB34FB09-E02C-41CB-A6F2-5089AE418019}" sibTransId="{4393FE48-3930-41AE-B32E-9C514690FDE8}"/>
    <dgm:cxn modelId="{65ACCA49-EE53-4548-8A87-E7BC1A38A44D}" type="presOf" srcId="{0DE07EDC-D994-48C5-89A5-8639C6F6023C}" destId="{9C8825C0-AEA5-4C0D-A9AE-CD1A782174EE}" srcOrd="0" destOrd="4" presId="urn:microsoft.com/office/officeart/2005/8/layout/chevron2"/>
    <dgm:cxn modelId="{4159A49C-9E6B-9548-B6E5-25AFBA423E35}" type="presOf" srcId="{C6B680F8-BB21-4E39-A114-EDC1E97ED165}" destId="{9C8825C0-AEA5-4C0D-A9AE-CD1A782174EE}" srcOrd="0" destOrd="3" presId="urn:microsoft.com/office/officeart/2005/8/layout/chevron2"/>
    <dgm:cxn modelId="{33F7D44C-790F-4BE7-8E35-0D1EB46BDFF5}" srcId="{86216436-44A2-470B-94C3-9507BD4EF4E4}" destId="{4CCE3EBD-4519-4DA3-89CF-61925DE286E4}" srcOrd="0" destOrd="0" parTransId="{6573ACE0-C311-4869-8EA7-1A932255DEBC}" sibTransId="{62E0F046-5EAC-48BC-B9AA-271A70E1940C}"/>
    <dgm:cxn modelId="{E82A7497-D53F-46B8-91CD-ABECFED75A30}" srcId="{86216436-44A2-470B-94C3-9507BD4EF4E4}" destId="{45CADE9B-E26F-4AE4-902A-C64AEA3D472A}" srcOrd="1" destOrd="0" parTransId="{10E179E5-8818-4306-9AF7-37912190C335}" sibTransId="{8B1EF93F-C3E4-4A3D-9CDE-61C829E8BC44}"/>
    <dgm:cxn modelId="{0B79C651-EDF8-DE44-987F-7D8DD4379D8F}" type="presOf" srcId="{E3A0D69F-58AA-47FB-B4C8-D0C79667411F}" destId="{B80B9048-FEB6-4F9C-8C72-A159F8021642}" srcOrd="0" destOrd="3" presId="urn:microsoft.com/office/officeart/2005/8/layout/chevron2"/>
    <dgm:cxn modelId="{1447CA0D-EC97-4E8C-A964-57A15D5C7945}" srcId="{DE5D45D3-FA92-46A6-9C73-21748164FC10}" destId="{DA21E85E-2E48-45FB-90D0-34DC46231DE7}" srcOrd="2" destOrd="0" parTransId="{821F7961-C177-496F-BFC8-A7B4508846F8}" sibTransId="{8E86F744-1DA6-42F6-AF6C-32E5F3CCBC34}"/>
    <dgm:cxn modelId="{93032AEA-2EA5-E04A-99E5-2BC59EBB0F62}" type="presOf" srcId="{8F9CAEA7-3330-4357-AB66-74D932F43E39}" destId="{9C8825C0-AEA5-4C0D-A9AE-CD1A782174EE}" srcOrd="0" destOrd="5" presId="urn:microsoft.com/office/officeart/2005/8/layout/chevron2"/>
    <dgm:cxn modelId="{CE0B9DFF-4AFC-47CE-9064-ED0E9AA73E5D}" srcId="{86216436-44A2-470B-94C3-9507BD4EF4E4}" destId="{E26DDF61-AD10-4624-8063-349A55D9004F}" srcOrd="2" destOrd="0" parTransId="{EFD2895C-C001-48C3-93D0-C4C4BB5D8C95}" sibTransId="{B84FEC5D-3A3C-48AA-B2B6-D523AC75610C}"/>
    <dgm:cxn modelId="{4F7950CC-D80C-4EA3-9FFF-BD7746106C1A}" srcId="{DE5D45D3-FA92-46A6-9C73-21748164FC10}" destId="{F627A9D2-0416-45DF-BBFC-7C7C852644C6}" srcOrd="1" destOrd="0" parTransId="{2184C2BD-6EE5-4F99-B549-9ABE5B6291E3}" sibTransId="{86046F42-3798-43C3-B985-49D7E3307296}"/>
    <dgm:cxn modelId="{2EA46473-4129-0045-A3D0-9575D7D3385C}" type="presOf" srcId="{86216436-44A2-470B-94C3-9507BD4EF4E4}" destId="{23DEDE70-DDC3-4BDF-8A14-83B895C89666}" srcOrd="0" destOrd="0" presId="urn:microsoft.com/office/officeart/2005/8/layout/chevron2"/>
    <dgm:cxn modelId="{43F51100-6078-2E4B-8D68-411A9F188FAB}" type="presOf" srcId="{3D906745-566A-41F6-B802-3D329240A0DD}" destId="{D90DB828-1EDE-4D01-9F72-C49FC0FD3D19}" srcOrd="0" destOrd="5" presId="urn:microsoft.com/office/officeart/2005/8/layout/chevron2"/>
    <dgm:cxn modelId="{8FC61D1E-EB73-4BC5-8D22-775D11272DBB}" srcId="{A5D7732C-41FE-429A-ABA5-027189266627}" destId="{B66A41EA-8913-4713-BF67-7C24F6FDA3F2}" srcOrd="4" destOrd="0" parTransId="{30A77BA1-49D0-413C-A442-0CB4710DA267}" sibTransId="{B4F253EB-9B4B-438F-9DB9-132575559FD3}"/>
    <dgm:cxn modelId="{ACF620C3-EDAF-46B9-ADCA-A83B7043AA5E}" srcId="{86216436-44A2-470B-94C3-9507BD4EF4E4}" destId="{23C8D1B1-758A-4138-8CCB-749613C44078}" srcOrd="3" destOrd="0" parTransId="{304CD952-B9A9-4454-B417-941385F0E786}" sibTransId="{5D20D36A-FB94-4BFA-8BF6-E83C10B83338}"/>
    <dgm:cxn modelId="{7B5FB903-0C0B-CE4D-B254-3A09A1E82945}" type="presOf" srcId="{99F5DEAE-EB83-429A-B6F2-A80C726798A1}" destId="{9C8825C0-AEA5-4C0D-A9AE-CD1A782174EE}" srcOrd="0" destOrd="0" presId="urn:microsoft.com/office/officeart/2005/8/layout/chevron2"/>
    <dgm:cxn modelId="{B03AE94C-015D-014F-8DE3-3CC139285D5E}" type="presOf" srcId="{E26DDF61-AD10-4624-8063-349A55D9004F}" destId="{D90DB828-1EDE-4D01-9F72-C49FC0FD3D19}" srcOrd="0" destOrd="2" presId="urn:microsoft.com/office/officeart/2005/8/layout/chevron2"/>
    <dgm:cxn modelId="{149737F9-5F94-4D9C-A29F-5FEFCE3DC0C1}" srcId="{1A20F2FD-B855-4508-B826-1EFBBD5CF120}" destId="{A5D7732C-41FE-429A-ABA5-027189266627}" srcOrd="2" destOrd="0" parTransId="{B7876373-AE6B-46C1-9981-92080E8B6582}" sibTransId="{F418C186-1831-436B-B053-38A2631BB87B}"/>
    <dgm:cxn modelId="{68EED39C-3AFD-46B8-9E9E-FACD5EAC30A4}" srcId="{A5D7732C-41FE-429A-ABA5-027189266627}" destId="{DE28301E-4EBE-4C56-B766-E75BDBDE7E64}" srcOrd="0" destOrd="0" parTransId="{9BB4DE6A-101E-4E76-A1D3-358937CD4C50}" sibTransId="{828FE289-60EB-42C8-9407-667FF58C5F24}"/>
    <dgm:cxn modelId="{DD85878E-C164-8747-8BCF-33AAC31F91CD}" type="presOf" srcId="{A5D7732C-41FE-429A-ABA5-027189266627}" destId="{7C52E57A-77D6-4D6F-AAC8-FBF46110BBEF}" srcOrd="0" destOrd="0" presId="urn:microsoft.com/office/officeart/2005/8/layout/chevron2"/>
    <dgm:cxn modelId="{B5EE4B6C-BE86-49CC-B635-1620316AABA5}" srcId="{DE5D45D3-FA92-46A6-9C73-21748164FC10}" destId="{0DE07EDC-D994-48C5-89A5-8639C6F6023C}" srcOrd="4" destOrd="0" parTransId="{4BF1BCCC-4280-4C42-B872-F0A133CF45DA}" sibTransId="{61291C37-E030-4D6B-80BC-D315ABFD68CF}"/>
    <dgm:cxn modelId="{7C066073-C366-46C4-92CA-C9FDCDB2FF09}" srcId="{86216436-44A2-470B-94C3-9507BD4EF4E4}" destId="{3E1677E6-90BE-4B18-9298-6D99657B033C}" srcOrd="6" destOrd="0" parTransId="{FDCAD1EA-D140-4194-9967-DE4E86A1F364}" sibTransId="{793BFCE4-59E6-4898-9D81-B5909E9729B4}"/>
    <dgm:cxn modelId="{98F993D8-0AF5-0C42-870C-ED63BFF172AE}" type="presOf" srcId="{DE5D45D3-FA92-46A6-9C73-21748164FC10}" destId="{C7FF5E25-7521-4BED-B562-66B132FCFDC9}" srcOrd="0" destOrd="0" presId="urn:microsoft.com/office/officeart/2005/8/layout/chevron2"/>
    <dgm:cxn modelId="{D5DA470B-AEF3-E345-B77B-E7F498BE4F2C}" type="presParOf" srcId="{654F9FA5-EB4A-4DA0-99EF-63BE083DDEEF}" destId="{11E6A568-603A-4BB8-834C-AB64427E66C2}" srcOrd="0" destOrd="0" presId="urn:microsoft.com/office/officeart/2005/8/layout/chevron2"/>
    <dgm:cxn modelId="{80E3D4F9-090B-0845-B770-47B3F7DEB278}" type="presParOf" srcId="{11E6A568-603A-4BB8-834C-AB64427E66C2}" destId="{C7FF5E25-7521-4BED-B562-66B132FCFDC9}" srcOrd="0" destOrd="0" presId="urn:microsoft.com/office/officeart/2005/8/layout/chevron2"/>
    <dgm:cxn modelId="{7596C471-BB43-9C42-9F15-ECAD33D7861E}" type="presParOf" srcId="{11E6A568-603A-4BB8-834C-AB64427E66C2}" destId="{9C8825C0-AEA5-4C0D-A9AE-CD1A782174EE}" srcOrd="1" destOrd="0" presId="urn:microsoft.com/office/officeart/2005/8/layout/chevron2"/>
    <dgm:cxn modelId="{A8181247-63F9-D347-82A1-8E7F2F2E776A}" type="presParOf" srcId="{654F9FA5-EB4A-4DA0-99EF-63BE083DDEEF}" destId="{9A392F21-0C46-4D7E-8C31-7C42EA7AA404}" srcOrd="1" destOrd="0" presId="urn:microsoft.com/office/officeart/2005/8/layout/chevron2"/>
    <dgm:cxn modelId="{776F4480-801F-ED47-BA7C-57926D5B518B}" type="presParOf" srcId="{654F9FA5-EB4A-4DA0-99EF-63BE083DDEEF}" destId="{8CF965B0-8B91-43C5-BB57-9ABB18D009E1}" srcOrd="2" destOrd="0" presId="urn:microsoft.com/office/officeart/2005/8/layout/chevron2"/>
    <dgm:cxn modelId="{389DA016-F561-9F4C-910B-0095125902D7}" type="presParOf" srcId="{8CF965B0-8B91-43C5-BB57-9ABB18D009E1}" destId="{23DEDE70-DDC3-4BDF-8A14-83B895C89666}" srcOrd="0" destOrd="0" presId="urn:microsoft.com/office/officeart/2005/8/layout/chevron2"/>
    <dgm:cxn modelId="{7851C254-EBF0-E244-97FC-F02B9E2F58B1}" type="presParOf" srcId="{8CF965B0-8B91-43C5-BB57-9ABB18D009E1}" destId="{D90DB828-1EDE-4D01-9F72-C49FC0FD3D19}" srcOrd="1" destOrd="0" presId="urn:microsoft.com/office/officeart/2005/8/layout/chevron2"/>
    <dgm:cxn modelId="{1B9976C5-69DF-C74B-B296-BCC0DF09D5A5}" type="presParOf" srcId="{654F9FA5-EB4A-4DA0-99EF-63BE083DDEEF}" destId="{A0ED3CAA-8181-430A-8F29-1424371ECC9B}" srcOrd="3" destOrd="0" presId="urn:microsoft.com/office/officeart/2005/8/layout/chevron2"/>
    <dgm:cxn modelId="{EB3E7520-0142-EA4F-B9BE-5E8686218976}" type="presParOf" srcId="{654F9FA5-EB4A-4DA0-99EF-63BE083DDEEF}" destId="{4A5D2157-C9B4-4871-9785-98C9A172089F}" srcOrd="4" destOrd="0" presId="urn:microsoft.com/office/officeart/2005/8/layout/chevron2"/>
    <dgm:cxn modelId="{28A00C8C-0AF8-1945-AFC1-8D11FB5E5985}" type="presParOf" srcId="{4A5D2157-C9B4-4871-9785-98C9A172089F}" destId="{7C52E57A-77D6-4D6F-AAC8-FBF46110BBEF}" srcOrd="0" destOrd="0" presId="urn:microsoft.com/office/officeart/2005/8/layout/chevron2"/>
    <dgm:cxn modelId="{94B98E98-FBF4-5B4D-8D19-892072A29BB0}" type="presParOf" srcId="{4A5D2157-C9B4-4871-9785-98C9A172089F}" destId="{B80B9048-FEB6-4F9C-8C72-A159F802164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F5E25-7521-4BED-B562-66B132FCFDC9}">
      <dsp:nvSpPr>
        <dsp:cNvPr id="0" name=""/>
        <dsp:cNvSpPr/>
      </dsp:nvSpPr>
      <dsp:spPr>
        <a:xfrm rot="5400000">
          <a:off x="-151334" y="298858"/>
          <a:ext cx="1978995" cy="138529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noProof="0" dirty="0" smtClean="0"/>
            <a:t>Hazards</a:t>
          </a:r>
          <a:r>
            <a:rPr lang="es-ES" sz="1300" kern="1200" dirty="0" smtClean="0"/>
            <a:t> (Dynamics &amp; </a:t>
          </a:r>
          <a:r>
            <a:rPr lang="en-US" sz="1300" kern="1200" noProof="0" dirty="0" smtClean="0"/>
            <a:t>Impacts</a:t>
          </a:r>
          <a:r>
            <a:rPr lang="es-ES" sz="1300" kern="1200" dirty="0" smtClean="0"/>
            <a:t>)</a:t>
          </a:r>
          <a:endParaRPr lang="es-ES" sz="1300" kern="1200" dirty="0"/>
        </a:p>
      </dsp:txBody>
      <dsp:txXfrm rot="-5400000">
        <a:off x="145516" y="694658"/>
        <a:ext cx="1385297" cy="593698"/>
      </dsp:txXfrm>
    </dsp:sp>
    <dsp:sp modelId="{9C8825C0-AEA5-4C0D-A9AE-CD1A782174EE}">
      <dsp:nvSpPr>
        <dsp:cNvPr id="0" name=""/>
        <dsp:cNvSpPr/>
      </dsp:nvSpPr>
      <dsp:spPr>
        <a:xfrm rot="5400000">
          <a:off x="2477861" y="-720116"/>
          <a:ext cx="1286347" cy="28114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Waves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Storm surge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Sea Level Rise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Sea Surface Temperature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Surface Air Temperature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 Salinity</a:t>
          </a:r>
          <a:endParaRPr lang="en-US" sz="10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…</a:t>
          </a:r>
          <a:endParaRPr lang="en-US" sz="900" kern="1200" dirty="0"/>
        </a:p>
      </dsp:txBody>
      <dsp:txXfrm rot="-5400000">
        <a:off x="1715318" y="105221"/>
        <a:ext cx="2748640" cy="1160759"/>
      </dsp:txXfrm>
    </dsp:sp>
    <dsp:sp modelId="{23DEDE70-DDC3-4BDF-8A14-83B895C89666}">
      <dsp:nvSpPr>
        <dsp:cNvPr id="0" name=""/>
        <dsp:cNvSpPr/>
      </dsp:nvSpPr>
      <dsp:spPr>
        <a:xfrm rot="5400000">
          <a:off x="-151334" y="2087175"/>
          <a:ext cx="1978995" cy="1385297"/>
        </a:xfrm>
        <a:prstGeom prst="chevron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noProof="0" dirty="0" smtClean="0">
              <a:solidFill>
                <a:schemeClr val="tx1"/>
              </a:solidFill>
            </a:rPr>
            <a:t>Exposure</a:t>
          </a:r>
          <a:r>
            <a:rPr lang="es-ES" sz="1300" b="1" kern="1200" dirty="0" smtClean="0">
              <a:solidFill>
                <a:schemeClr val="tx1"/>
              </a:solidFill>
            </a:rPr>
            <a:t> &amp; </a:t>
          </a:r>
          <a:r>
            <a:rPr lang="en-US" sz="1300" b="1" kern="1200" noProof="0" dirty="0" smtClean="0">
              <a:solidFill>
                <a:schemeClr val="tx1"/>
              </a:solidFill>
            </a:rPr>
            <a:t>Vulnerability</a:t>
          </a:r>
          <a:endParaRPr lang="en-US" sz="1300" b="1" kern="1200" noProof="0" dirty="0">
            <a:solidFill>
              <a:schemeClr val="tx1"/>
            </a:solidFill>
          </a:endParaRPr>
        </a:p>
      </dsp:txBody>
      <dsp:txXfrm rot="-5400000">
        <a:off x="145516" y="2482975"/>
        <a:ext cx="1385297" cy="593698"/>
      </dsp:txXfrm>
    </dsp:sp>
    <dsp:sp modelId="{D90DB828-1EDE-4D01-9F72-C49FC0FD3D19}">
      <dsp:nvSpPr>
        <dsp:cNvPr id="0" name=""/>
        <dsp:cNvSpPr/>
      </dsp:nvSpPr>
      <dsp:spPr>
        <a:xfrm rot="5400000">
          <a:off x="4493057" y="-969871"/>
          <a:ext cx="1286347" cy="68067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dirty="0" smtClean="0"/>
            <a:t> Distribution of population</a:t>
          </a:r>
          <a:endParaRPr lang="en-US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smtClean="0"/>
            <a:t> Land uses and surface affected</a:t>
          </a:r>
          <a:endParaRPr lang="en-US" sz="1000" kern="1200" noProof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dirty="0" smtClean="0"/>
            <a:t> Coastal typology (beach characteristics, coastal defense, port facilities, city  sea border)</a:t>
          </a:r>
          <a:endParaRPr lang="en-US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smtClean="0"/>
            <a:t> Ecosystems clasification </a:t>
          </a:r>
          <a:endParaRPr lang="en-US" sz="1000" kern="1200" noProof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dirty="0" smtClean="0"/>
            <a:t> Ecological vulnerability indices</a:t>
          </a:r>
          <a:endParaRPr lang="en-US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noProof="0" dirty="0" smtClean="0"/>
            <a:t> Infrastructures (Roads &amp; Railways)</a:t>
          </a:r>
          <a:endParaRPr lang="en-US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noProof="0" dirty="0" smtClean="0"/>
            <a:t> …</a:t>
          </a:r>
          <a:endParaRPr lang="en-US" sz="1000" kern="1200" noProof="0" dirty="0"/>
        </a:p>
      </dsp:txBody>
      <dsp:txXfrm rot="-5400000">
        <a:off x="1732860" y="1853120"/>
        <a:ext cx="6743948" cy="1160759"/>
      </dsp:txXfrm>
    </dsp:sp>
    <dsp:sp modelId="{7C52E57A-77D6-4D6F-AAC8-FBF46110BBEF}">
      <dsp:nvSpPr>
        <dsp:cNvPr id="0" name=""/>
        <dsp:cNvSpPr/>
      </dsp:nvSpPr>
      <dsp:spPr>
        <a:xfrm rot="5400000">
          <a:off x="-151334" y="3875492"/>
          <a:ext cx="1978995" cy="1385297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solidFill>
                <a:schemeClr val="accent1">
                  <a:lumMod val="10000"/>
                </a:schemeClr>
              </a:solidFill>
            </a:rPr>
            <a:t>Risk</a:t>
          </a:r>
          <a:endParaRPr lang="en-US" sz="1300" b="1" kern="1200" noProof="0" dirty="0">
            <a:solidFill>
              <a:schemeClr val="accent1">
                <a:lumMod val="10000"/>
              </a:schemeClr>
            </a:solidFill>
          </a:endParaRPr>
        </a:p>
      </dsp:txBody>
      <dsp:txXfrm rot="-5400000">
        <a:off x="145516" y="4271292"/>
        <a:ext cx="1385297" cy="593698"/>
      </dsp:txXfrm>
    </dsp:sp>
    <dsp:sp modelId="{B80B9048-FEB6-4F9C-8C72-A159F8021642}">
      <dsp:nvSpPr>
        <dsp:cNvPr id="0" name=""/>
        <dsp:cNvSpPr/>
      </dsp:nvSpPr>
      <dsp:spPr>
        <a:xfrm rot="5400000">
          <a:off x="4673806" y="623411"/>
          <a:ext cx="976054" cy="6817620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kern="1200" noProof="0" dirty="0" smtClean="0">
              <a:solidFill>
                <a:schemeClr val="accent1">
                  <a:lumMod val="10000"/>
                </a:schemeClr>
              </a:solidFill>
            </a:rPr>
            <a:t> Coastal flooding</a:t>
          </a:r>
          <a:endParaRPr lang="en-US" sz="1000" b="0" kern="1200" noProof="0" dirty="0">
            <a:solidFill>
              <a:schemeClr val="accent1">
                <a:lumMod val="10000"/>
              </a:schemeClr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kern="1200" noProof="0" dirty="0" smtClean="0">
              <a:solidFill>
                <a:schemeClr val="accent1">
                  <a:lumMod val="10000"/>
                </a:schemeClr>
              </a:solidFill>
            </a:rPr>
            <a:t> Beach erosion (Tourism and coastal protection) </a:t>
          </a:r>
          <a:endParaRPr lang="en-US" sz="1000" b="0" kern="1200" noProof="0" dirty="0">
            <a:solidFill>
              <a:schemeClr val="accent1">
                <a:lumMod val="10000"/>
              </a:schemeClr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kern="1200" noProof="0" dirty="0" smtClean="0">
              <a:solidFill>
                <a:schemeClr val="accent1">
                  <a:lumMod val="10000"/>
                </a:schemeClr>
              </a:solidFill>
            </a:rPr>
            <a:t> Port (operability and reliability)</a:t>
          </a:r>
          <a:endParaRPr lang="en-US" sz="1000" b="0" kern="1200" noProof="0" dirty="0">
            <a:solidFill>
              <a:schemeClr val="accent1">
                <a:lumMod val="10000"/>
              </a:schemeClr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kern="1200" noProof="0" dirty="0" smtClean="0">
              <a:solidFill>
                <a:schemeClr val="accent1">
                  <a:lumMod val="10000"/>
                </a:schemeClr>
              </a:solidFill>
            </a:rPr>
            <a:t> Coral Bleaching</a:t>
          </a:r>
          <a:endParaRPr lang="en-US" sz="1000" b="0" kern="1200" noProof="0" dirty="0">
            <a:solidFill>
              <a:schemeClr val="accent1">
                <a:lumMod val="10000"/>
              </a:schemeClr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b="0" kern="1200" noProof="0" dirty="0" smtClean="0">
              <a:solidFill>
                <a:schemeClr val="accent1">
                  <a:lumMod val="10000"/>
                </a:schemeClr>
              </a:solidFill>
            </a:rPr>
            <a:t> …</a:t>
          </a:r>
          <a:endParaRPr lang="en-US" sz="1000" b="0" kern="1200" noProof="0" dirty="0">
            <a:solidFill>
              <a:schemeClr val="accent1">
                <a:lumMod val="10000"/>
              </a:schemeClr>
            </a:solidFill>
          </a:endParaRPr>
        </a:p>
      </dsp:txBody>
      <dsp:txXfrm rot="-5400000">
        <a:off x="1753024" y="3591841"/>
        <a:ext cx="6769973" cy="880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7F126-98F4-4EDC-A0CB-B1C5595135C6}" type="datetimeFigureOut">
              <a:rPr lang="es-ES" smtClean="0"/>
              <a:t>29/05/13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DABC-2323-4C89-9432-739A779351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58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C847DAFB-4E08-4631-8500-A22C05E1D61B}" type="slidenum">
              <a:rPr lang="es-ES" sz="1200">
                <a:solidFill>
                  <a:srgbClr val="000000"/>
                </a:solidFill>
              </a:rPr>
              <a:pPr eaLnBrk="1" hangingPunct="1"/>
              <a:t>2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DABC-2323-4C89-9432-739A7793513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36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02B475-DC44-E541-820C-0B60DBEB6290}" type="slidenum">
              <a:rPr lang="es-ES" sz="1200"/>
              <a:pPr eaLnBrk="1" hangingPunct="1"/>
              <a:t>7</a:t>
            </a:fld>
            <a:endParaRPr lang="es-E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DABC-2323-4C89-9432-739A7793513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94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defTabSz="90646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0646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0646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0646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0646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A83238A-5A4B-46D4-8099-39B90104E462}" type="slidenum">
              <a:rPr lang="es-ES" sz="1200"/>
              <a:pPr eaLnBrk="1" hangingPunct="1"/>
              <a:t>21</a:t>
            </a:fld>
            <a:endParaRPr lang="es-ES" sz="1200"/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26511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42112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06803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05400" y="609600"/>
            <a:ext cx="3581400" cy="914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9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78734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26818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415508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79689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44798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9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77048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5943600" y="6477000"/>
            <a:ext cx="2895600" cy="2476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/>
              <a:t>Cantabria Sea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88916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illa Powerpoin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1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105400" y="609600"/>
            <a:ext cx="358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1064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5.emf"/><Relationship Id="rId6" Type="http://schemas.openxmlformats.org/officeDocument/2006/relationships/image" Target="../media/image5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wmf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61" y="1988839"/>
            <a:ext cx="6048672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/>
              <a:t>Coastal Risk Assessment studies: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1" y="2777127"/>
            <a:ext cx="7844033" cy="72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 smtClean="0"/>
              <a:t>The problem of the scales through 3 examples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9" y="3790374"/>
            <a:ext cx="5494656" cy="184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esquema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09" y="783897"/>
            <a:ext cx="2777446" cy="19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661248"/>
            <a:ext cx="1709459" cy="8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369" y="5751217"/>
            <a:ext cx="3772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Borja</a:t>
            </a:r>
            <a:r>
              <a:rPr lang="en-US" sz="1400" b="1" dirty="0" smtClean="0"/>
              <a:t> G. </a:t>
            </a:r>
            <a:r>
              <a:rPr lang="en-US" sz="1400" b="1" dirty="0" err="1" smtClean="0"/>
              <a:t>Reguero</a:t>
            </a:r>
            <a:r>
              <a:rPr lang="en-US" sz="1400" b="1" dirty="0" smtClean="0"/>
              <a:t> </a:t>
            </a:r>
            <a:r>
              <a:rPr lang="en-US" sz="1400" b="1" dirty="0"/>
              <a:t> </a:t>
            </a:r>
            <a:r>
              <a:rPr lang="en-US" sz="1400" b="1" dirty="0" smtClean="0"/>
              <a:t> </a:t>
            </a:r>
          </a:p>
          <a:p>
            <a:r>
              <a:rPr lang="en-US" sz="1400" dirty="0" smtClean="0"/>
              <a:t>gonzalezrb@unican.es / breguero@ucsc.edu</a:t>
            </a:r>
            <a:endParaRPr lang="en-US" sz="1400" dirty="0"/>
          </a:p>
        </p:txBody>
      </p:sp>
      <p:pic>
        <p:nvPicPr>
          <p:cNvPr id="5" name="Picture 2" descr="http://www.conservationgateway.org/PublishingImages/climateresilienceexchange2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29" y="3861048"/>
            <a:ext cx="1587514" cy="17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88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1484784"/>
            <a:ext cx="812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DSS-Santander </a:t>
            </a:r>
            <a:r>
              <a:rPr lang="es-ES" dirty="0" err="1" smtClean="0"/>
              <a:t>follows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b="1" dirty="0" smtClean="0"/>
              <a:t>SPRC</a:t>
            </a:r>
            <a:r>
              <a:rPr lang="es-ES" dirty="0" smtClean="0"/>
              <a:t> </a:t>
            </a:r>
            <a:r>
              <a:rPr lang="es-ES" dirty="0" err="1" smtClean="0"/>
              <a:t>methodology</a:t>
            </a:r>
            <a:r>
              <a:rPr lang="es-ES" dirty="0" smtClean="0"/>
              <a:t> </a:t>
            </a:r>
          </a:p>
          <a:p>
            <a:pPr algn="just"/>
            <a:r>
              <a:rPr lang="es-ES" dirty="0" smtClean="0"/>
              <a:t>(</a:t>
            </a:r>
            <a:r>
              <a:rPr lang="es-ES" dirty="0" err="1" smtClean="0"/>
              <a:t>Source</a:t>
            </a:r>
            <a:r>
              <a:rPr lang="es-ES" dirty="0" smtClean="0"/>
              <a:t>, </a:t>
            </a:r>
            <a:r>
              <a:rPr lang="es-ES" dirty="0" err="1" smtClean="0"/>
              <a:t>Pathway</a:t>
            </a:r>
            <a:r>
              <a:rPr lang="es-ES" dirty="0" smtClean="0"/>
              <a:t>, Receptor, </a:t>
            </a:r>
            <a:r>
              <a:rPr lang="es-ES" dirty="0" err="1" smtClean="0"/>
              <a:t>Consequences</a:t>
            </a:r>
            <a:r>
              <a:rPr lang="es-ES" dirty="0" smtClean="0"/>
              <a:t>) </a:t>
            </a:r>
            <a:endParaRPr lang="es-ES" dirty="0"/>
          </a:p>
        </p:txBody>
      </p:sp>
      <p:pic>
        <p:nvPicPr>
          <p:cNvPr id="44036" name="Picture 4" descr="https://lh3.googleusercontent.com/vVQQlaTy5v3IIKuk_EWBi7fAyEGTSClXbFOazF1LQL1G7Q4ZUmHFBQrIH3EH7VM6kPQQETuSs1mt_SkxLslSI-CDwa5QBHpVUG7MDVTGTR9BTV49O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3828" y="2501901"/>
            <a:ext cx="5053341" cy="3644900"/>
          </a:xfrm>
          <a:prstGeom prst="rect">
            <a:avLst/>
          </a:prstGeom>
          <a:noFill/>
        </p:spPr>
      </p:pic>
      <p:pic>
        <p:nvPicPr>
          <p:cNvPr id="44034" name="Picture 2" descr="https://lh4.googleusercontent.com/LR8goxBJS5WkZlRpcS4cuzq9Zv8yWDUUGUtmMetEEp_k9HF9nXqNgn-QYdeReyZadM4k1hEnLDqBWmC8hp1MyCl8oGzps0vywidQW3_2M4Keodp-e7H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130" y="2306637"/>
            <a:ext cx="4562474" cy="4141245"/>
          </a:xfrm>
          <a:prstGeom prst="rect">
            <a:avLst/>
          </a:prstGeom>
          <a:noFill/>
        </p:spPr>
      </p:pic>
      <p:pic>
        <p:nvPicPr>
          <p:cNvPr id="5" name="Picture 2" descr="https://encrypted-tbn0.gstatic.com/images?q=tbn:ANd9GcQaKfEUg0ZxJcrPl1vG-OFizQjsRSBXde5mfyGm_PaUdekp94v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00" y="188640"/>
            <a:ext cx="3014588" cy="15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7 Imagen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0076" y="6309320"/>
            <a:ext cx="488348" cy="417391"/>
          </a:xfrm>
          <a:prstGeom prst="rect">
            <a:avLst/>
          </a:prstGeom>
        </p:spPr>
      </p:pic>
      <p:pic>
        <p:nvPicPr>
          <p:cNvPr id="7" name="8 Imagen" descr="e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46291" y="6401244"/>
            <a:ext cx="402173" cy="268116"/>
          </a:xfrm>
          <a:prstGeom prst="rect">
            <a:avLst/>
          </a:prstGeom>
        </p:spPr>
      </p:pic>
      <p:pic>
        <p:nvPicPr>
          <p:cNvPr id="8" name="9 Imagen" descr="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0129" y="6376263"/>
            <a:ext cx="448375" cy="365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2204864"/>
            <a:ext cx="2270047" cy="1903034"/>
          </a:xfrm>
          <a:prstGeom prst="rect">
            <a:avLst/>
          </a:prstGeom>
        </p:spPr>
      </p:pic>
      <p:sp>
        <p:nvSpPr>
          <p:cNvPr id="10" name="Line 55"/>
          <p:cNvSpPr>
            <a:spLocks noChangeShapeType="1"/>
          </p:cNvSpPr>
          <p:nvPr/>
        </p:nvSpPr>
        <p:spPr bwMode="auto">
          <a:xfrm flipV="1">
            <a:off x="207070" y="4352924"/>
            <a:ext cx="0" cy="221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181670" y="6565899"/>
            <a:ext cx="401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57"/>
          <p:cNvSpPr>
            <a:spLocks/>
          </p:cNvSpPr>
          <p:nvPr/>
        </p:nvSpPr>
        <p:spPr bwMode="auto">
          <a:xfrm>
            <a:off x="251520" y="5051424"/>
            <a:ext cx="2771775" cy="1504950"/>
          </a:xfrm>
          <a:custGeom>
            <a:avLst/>
            <a:gdLst>
              <a:gd name="T0" fmla="*/ 0 w 2346"/>
              <a:gd name="T1" fmla="*/ 1504950 h 1524"/>
              <a:gd name="T2" fmla="*/ 198490 w 2346"/>
              <a:gd name="T3" fmla="*/ 1504950 h 1524"/>
              <a:gd name="T4" fmla="*/ 326091 w 2346"/>
              <a:gd name="T5" fmla="*/ 1504950 h 1524"/>
              <a:gd name="T6" fmla="*/ 482048 w 2346"/>
              <a:gd name="T7" fmla="*/ 1504950 h 1524"/>
              <a:gd name="T8" fmla="*/ 666360 w 2346"/>
              <a:gd name="T9" fmla="*/ 1487175 h 1524"/>
              <a:gd name="T10" fmla="*/ 793961 w 2346"/>
              <a:gd name="T11" fmla="*/ 1451625 h 1524"/>
              <a:gd name="T12" fmla="*/ 893206 w 2346"/>
              <a:gd name="T13" fmla="*/ 1368675 h 1524"/>
              <a:gd name="T14" fmla="*/ 964096 w 2346"/>
              <a:gd name="T15" fmla="*/ 1273875 h 1524"/>
              <a:gd name="T16" fmla="*/ 1020807 w 2346"/>
              <a:gd name="T17" fmla="*/ 1155375 h 1524"/>
              <a:gd name="T18" fmla="*/ 1105874 w 2346"/>
              <a:gd name="T19" fmla="*/ 942075 h 1524"/>
              <a:gd name="T20" fmla="*/ 1212209 w 2346"/>
              <a:gd name="T21" fmla="*/ 675450 h 1524"/>
              <a:gd name="T22" fmla="*/ 1297276 w 2346"/>
              <a:gd name="T23" fmla="*/ 414750 h 1524"/>
              <a:gd name="T24" fmla="*/ 1368165 w 2346"/>
              <a:gd name="T25" fmla="*/ 195525 h 1524"/>
              <a:gd name="T26" fmla="*/ 1453232 w 2346"/>
              <a:gd name="T27" fmla="*/ 53325 h 1524"/>
              <a:gd name="T28" fmla="*/ 1538300 w 2346"/>
              <a:gd name="T29" fmla="*/ 0 h 1524"/>
              <a:gd name="T30" fmla="*/ 1616278 w 2346"/>
              <a:gd name="T31" fmla="*/ 77025 h 1524"/>
              <a:gd name="T32" fmla="*/ 1687167 w 2346"/>
              <a:gd name="T33" fmla="*/ 231075 h 1524"/>
              <a:gd name="T34" fmla="*/ 1807679 w 2346"/>
              <a:gd name="T35" fmla="*/ 545100 h 1524"/>
              <a:gd name="T36" fmla="*/ 1921102 w 2346"/>
              <a:gd name="T37" fmla="*/ 936150 h 1524"/>
              <a:gd name="T38" fmla="*/ 2034525 w 2346"/>
              <a:gd name="T39" fmla="*/ 1179075 h 1524"/>
              <a:gd name="T40" fmla="*/ 2105415 w 2346"/>
              <a:gd name="T41" fmla="*/ 1309425 h 1524"/>
              <a:gd name="T42" fmla="*/ 2197571 w 2346"/>
              <a:gd name="T43" fmla="*/ 1410150 h 1524"/>
              <a:gd name="T44" fmla="*/ 2296816 w 2346"/>
              <a:gd name="T45" fmla="*/ 1475325 h 1524"/>
              <a:gd name="T46" fmla="*/ 2445684 w 2346"/>
              <a:gd name="T47" fmla="*/ 1499025 h 1524"/>
              <a:gd name="T48" fmla="*/ 2622907 w 2346"/>
              <a:gd name="T49" fmla="*/ 1499025 h 1524"/>
              <a:gd name="T50" fmla="*/ 2771775 w 2346"/>
              <a:gd name="T51" fmla="*/ 1504950 h 15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346" h="1524">
                <a:moveTo>
                  <a:pt x="0" y="1524"/>
                </a:moveTo>
                <a:lnTo>
                  <a:pt x="168" y="1524"/>
                </a:lnTo>
                <a:lnTo>
                  <a:pt x="276" y="1524"/>
                </a:lnTo>
                <a:lnTo>
                  <a:pt x="408" y="1524"/>
                </a:lnTo>
                <a:lnTo>
                  <a:pt x="564" y="1506"/>
                </a:lnTo>
                <a:lnTo>
                  <a:pt x="672" y="1470"/>
                </a:lnTo>
                <a:lnTo>
                  <a:pt x="756" y="1386"/>
                </a:lnTo>
                <a:lnTo>
                  <a:pt x="816" y="1290"/>
                </a:lnTo>
                <a:lnTo>
                  <a:pt x="864" y="1170"/>
                </a:lnTo>
                <a:lnTo>
                  <a:pt x="936" y="954"/>
                </a:lnTo>
                <a:lnTo>
                  <a:pt x="1026" y="684"/>
                </a:lnTo>
                <a:lnTo>
                  <a:pt x="1098" y="420"/>
                </a:lnTo>
                <a:lnTo>
                  <a:pt x="1158" y="198"/>
                </a:lnTo>
                <a:lnTo>
                  <a:pt x="1230" y="54"/>
                </a:lnTo>
                <a:lnTo>
                  <a:pt x="1302" y="0"/>
                </a:lnTo>
                <a:lnTo>
                  <a:pt x="1368" y="78"/>
                </a:lnTo>
                <a:lnTo>
                  <a:pt x="1428" y="234"/>
                </a:lnTo>
                <a:lnTo>
                  <a:pt x="1530" y="552"/>
                </a:lnTo>
                <a:lnTo>
                  <a:pt x="1626" y="948"/>
                </a:lnTo>
                <a:lnTo>
                  <a:pt x="1722" y="1194"/>
                </a:lnTo>
                <a:lnTo>
                  <a:pt x="1782" y="1326"/>
                </a:lnTo>
                <a:lnTo>
                  <a:pt x="1860" y="1428"/>
                </a:lnTo>
                <a:lnTo>
                  <a:pt x="1944" y="1494"/>
                </a:lnTo>
                <a:lnTo>
                  <a:pt x="2070" y="1518"/>
                </a:lnTo>
                <a:lnTo>
                  <a:pt x="2220" y="1518"/>
                </a:lnTo>
                <a:lnTo>
                  <a:pt x="2346" y="1524"/>
                </a:lnTo>
              </a:path>
            </a:pathLst>
          </a:cu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4159945" y="6446836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14" name="Text Box 59"/>
          <p:cNvSpPr txBox="1">
            <a:spLocks noChangeArrowheads="1"/>
          </p:cNvSpPr>
          <p:nvPr/>
        </p:nvSpPr>
        <p:spPr bwMode="auto">
          <a:xfrm>
            <a:off x="210245" y="4440236"/>
            <a:ext cx="60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f(R)</a:t>
            </a: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1788220" y="5065711"/>
            <a:ext cx="0" cy="14986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63"/>
          <p:cNvSpPr>
            <a:spLocks/>
          </p:cNvSpPr>
          <p:nvPr/>
        </p:nvSpPr>
        <p:spPr bwMode="auto">
          <a:xfrm>
            <a:off x="251520" y="5064124"/>
            <a:ext cx="2771775" cy="1504950"/>
          </a:xfrm>
          <a:custGeom>
            <a:avLst/>
            <a:gdLst>
              <a:gd name="T0" fmla="*/ 0 w 2346"/>
              <a:gd name="T1" fmla="*/ 1504950 h 1524"/>
              <a:gd name="T2" fmla="*/ 198490 w 2346"/>
              <a:gd name="T3" fmla="*/ 1504950 h 1524"/>
              <a:gd name="T4" fmla="*/ 326091 w 2346"/>
              <a:gd name="T5" fmla="*/ 1504950 h 1524"/>
              <a:gd name="T6" fmla="*/ 482048 w 2346"/>
              <a:gd name="T7" fmla="*/ 1504950 h 1524"/>
              <a:gd name="T8" fmla="*/ 666360 w 2346"/>
              <a:gd name="T9" fmla="*/ 1487175 h 1524"/>
              <a:gd name="T10" fmla="*/ 793961 w 2346"/>
              <a:gd name="T11" fmla="*/ 1451625 h 1524"/>
              <a:gd name="T12" fmla="*/ 893206 w 2346"/>
              <a:gd name="T13" fmla="*/ 1368675 h 1524"/>
              <a:gd name="T14" fmla="*/ 964096 w 2346"/>
              <a:gd name="T15" fmla="*/ 1273875 h 1524"/>
              <a:gd name="T16" fmla="*/ 1020807 w 2346"/>
              <a:gd name="T17" fmla="*/ 1155375 h 1524"/>
              <a:gd name="T18" fmla="*/ 1105874 w 2346"/>
              <a:gd name="T19" fmla="*/ 942075 h 1524"/>
              <a:gd name="T20" fmla="*/ 1212209 w 2346"/>
              <a:gd name="T21" fmla="*/ 675450 h 1524"/>
              <a:gd name="T22" fmla="*/ 1297276 w 2346"/>
              <a:gd name="T23" fmla="*/ 414750 h 1524"/>
              <a:gd name="T24" fmla="*/ 1368165 w 2346"/>
              <a:gd name="T25" fmla="*/ 195525 h 1524"/>
              <a:gd name="T26" fmla="*/ 1453232 w 2346"/>
              <a:gd name="T27" fmla="*/ 53325 h 1524"/>
              <a:gd name="T28" fmla="*/ 1538300 w 2346"/>
              <a:gd name="T29" fmla="*/ 0 h 1524"/>
              <a:gd name="T30" fmla="*/ 1616278 w 2346"/>
              <a:gd name="T31" fmla="*/ 77025 h 1524"/>
              <a:gd name="T32" fmla="*/ 1687167 w 2346"/>
              <a:gd name="T33" fmla="*/ 231075 h 1524"/>
              <a:gd name="T34" fmla="*/ 1807679 w 2346"/>
              <a:gd name="T35" fmla="*/ 545100 h 1524"/>
              <a:gd name="T36" fmla="*/ 1921102 w 2346"/>
              <a:gd name="T37" fmla="*/ 936150 h 1524"/>
              <a:gd name="T38" fmla="*/ 2034525 w 2346"/>
              <a:gd name="T39" fmla="*/ 1179075 h 1524"/>
              <a:gd name="T40" fmla="*/ 2105415 w 2346"/>
              <a:gd name="T41" fmla="*/ 1309425 h 1524"/>
              <a:gd name="T42" fmla="*/ 2197571 w 2346"/>
              <a:gd name="T43" fmla="*/ 1410150 h 1524"/>
              <a:gd name="T44" fmla="*/ 2296816 w 2346"/>
              <a:gd name="T45" fmla="*/ 1475325 h 1524"/>
              <a:gd name="T46" fmla="*/ 2445684 w 2346"/>
              <a:gd name="T47" fmla="*/ 1499025 h 1524"/>
              <a:gd name="T48" fmla="*/ 2622907 w 2346"/>
              <a:gd name="T49" fmla="*/ 1499025 h 1524"/>
              <a:gd name="T50" fmla="*/ 2771775 w 2346"/>
              <a:gd name="T51" fmla="*/ 1504950 h 15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346" h="1524">
                <a:moveTo>
                  <a:pt x="0" y="1524"/>
                </a:moveTo>
                <a:lnTo>
                  <a:pt x="168" y="1524"/>
                </a:lnTo>
                <a:lnTo>
                  <a:pt x="276" y="1524"/>
                </a:lnTo>
                <a:lnTo>
                  <a:pt x="408" y="1524"/>
                </a:lnTo>
                <a:lnTo>
                  <a:pt x="564" y="1506"/>
                </a:lnTo>
                <a:lnTo>
                  <a:pt x="672" y="1470"/>
                </a:lnTo>
                <a:lnTo>
                  <a:pt x="756" y="1386"/>
                </a:lnTo>
                <a:lnTo>
                  <a:pt x="816" y="1290"/>
                </a:lnTo>
                <a:lnTo>
                  <a:pt x="864" y="1170"/>
                </a:lnTo>
                <a:lnTo>
                  <a:pt x="936" y="954"/>
                </a:lnTo>
                <a:lnTo>
                  <a:pt x="1026" y="684"/>
                </a:lnTo>
                <a:lnTo>
                  <a:pt x="1098" y="420"/>
                </a:lnTo>
                <a:lnTo>
                  <a:pt x="1158" y="198"/>
                </a:lnTo>
                <a:lnTo>
                  <a:pt x="1230" y="54"/>
                </a:lnTo>
                <a:lnTo>
                  <a:pt x="1302" y="0"/>
                </a:lnTo>
                <a:lnTo>
                  <a:pt x="1368" y="78"/>
                </a:lnTo>
                <a:lnTo>
                  <a:pt x="1428" y="234"/>
                </a:lnTo>
                <a:lnTo>
                  <a:pt x="1530" y="552"/>
                </a:lnTo>
                <a:lnTo>
                  <a:pt x="1626" y="948"/>
                </a:lnTo>
                <a:lnTo>
                  <a:pt x="1722" y="1194"/>
                </a:lnTo>
                <a:lnTo>
                  <a:pt x="1782" y="1326"/>
                </a:lnTo>
                <a:lnTo>
                  <a:pt x="1860" y="1428"/>
                </a:lnTo>
                <a:lnTo>
                  <a:pt x="1944" y="1494"/>
                </a:lnTo>
                <a:lnTo>
                  <a:pt x="2070" y="1518"/>
                </a:lnTo>
                <a:lnTo>
                  <a:pt x="2220" y="1518"/>
                </a:lnTo>
                <a:lnTo>
                  <a:pt x="2346" y="1524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807740" y="4221088"/>
            <a:ext cx="2324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change</a:t>
            </a: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vulnerability</a:t>
            </a:r>
            <a:endParaRPr lang="es-ES" b="1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  <a:defRPr/>
            </a:pP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change</a:t>
            </a: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hazard</a:t>
            </a:r>
            <a:endParaRPr lang="es-ES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3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-0.04999 2.22222E-6 " pathEditMode="relative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Theseun_TransformationElementBe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" y="0"/>
            <a:ext cx="8888969" cy="6858000"/>
          </a:xfrm>
          <a:prstGeom prst="rect">
            <a:avLst/>
          </a:prstGeom>
        </p:spPr>
      </p:pic>
      <p:grpSp>
        <p:nvGrpSpPr>
          <p:cNvPr id="3" name="47 Grupo"/>
          <p:cNvGrpSpPr/>
          <p:nvPr/>
        </p:nvGrpSpPr>
        <p:grpSpPr>
          <a:xfrm>
            <a:off x="3275856" y="908721"/>
            <a:ext cx="1512168" cy="1008113"/>
            <a:chOff x="3491880" y="1844824"/>
            <a:chExt cx="1643661" cy="1400157"/>
          </a:xfrm>
        </p:grpSpPr>
        <p:cxnSp>
          <p:nvCxnSpPr>
            <p:cNvPr id="4" name="15 Conector recto de flecha"/>
            <p:cNvCxnSpPr/>
            <p:nvPr/>
          </p:nvCxnSpPr>
          <p:spPr>
            <a:xfrm flipH="1">
              <a:off x="3491880" y="1844824"/>
              <a:ext cx="792088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20 Conector recto de flecha"/>
            <p:cNvCxnSpPr/>
            <p:nvPr/>
          </p:nvCxnSpPr>
          <p:spPr>
            <a:xfrm flipH="1">
              <a:off x="3644280" y="1916832"/>
              <a:ext cx="639688" cy="4404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22 Conector recto de flecha"/>
            <p:cNvCxnSpPr/>
            <p:nvPr/>
          </p:nvCxnSpPr>
          <p:spPr>
            <a:xfrm flipH="1">
              <a:off x="3923928" y="1988840"/>
              <a:ext cx="432048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28 Conector recto de flecha"/>
            <p:cNvCxnSpPr/>
            <p:nvPr/>
          </p:nvCxnSpPr>
          <p:spPr>
            <a:xfrm flipH="1">
              <a:off x="4067944" y="2060848"/>
              <a:ext cx="360040" cy="6480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31 Conector recto de flecha"/>
            <p:cNvCxnSpPr/>
            <p:nvPr/>
          </p:nvCxnSpPr>
          <p:spPr>
            <a:xfrm flipH="1">
              <a:off x="4431115" y="2060848"/>
              <a:ext cx="68878" cy="58406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33 Conector recto de flecha"/>
            <p:cNvCxnSpPr/>
            <p:nvPr/>
          </p:nvCxnSpPr>
          <p:spPr>
            <a:xfrm>
              <a:off x="4644008" y="2060848"/>
              <a:ext cx="491533" cy="118413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151 Grupo"/>
          <p:cNvGrpSpPr/>
          <p:nvPr/>
        </p:nvGrpSpPr>
        <p:grpSpPr>
          <a:xfrm>
            <a:off x="539552" y="1196752"/>
            <a:ext cx="4896544" cy="3528392"/>
            <a:chOff x="329789" y="2276872"/>
            <a:chExt cx="5322331" cy="2952328"/>
          </a:xfrm>
        </p:grpSpPr>
        <p:cxnSp>
          <p:nvCxnSpPr>
            <p:cNvPr id="12" name="59 Conector recto de flecha"/>
            <p:cNvCxnSpPr/>
            <p:nvPr/>
          </p:nvCxnSpPr>
          <p:spPr>
            <a:xfrm flipH="1">
              <a:off x="2699792" y="2276872"/>
              <a:ext cx="504056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60 Conector recto de flecha"/>
            <p:cNvCxnSpPr/>
            <p:nvPr/>
          </p:nvCxnSpPr>
          <p:spPr>
            <a:xfrm flipH="1">
              <a:off x="3131840" y="2492896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63 Conector recto de flecha"/>
            <p:cNvCxnSpPr/>
            <p:nvPr/>
          </p:nvCxnSpPr>
          <p:spPr>
            <a:xfrm flipH="1">
              <a:off x="3491880" y="3284984"/>
              <a:ext cx="144016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66 Conector recto de flecha"/>
            <p:cNvCxnSpPr/>
            <p:nvPr/>
          </p:nvCxnSpPr>
          <p:spPr>
            <a:xfrm>
              <a:off x="4283968" y="3284984"/>
              <a:ext cx="0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70 Conector recto de flecha"/>
            <p:cNvCxnSpPr/>
            <p:nvPr/>
          </p:nvCxnSpPr>
          <p:spPr>
            <a:xfrm>
              <a:off x="4893940" y="3238376"/>
              <a:ext cx="38100" cy="1906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72 Conector recto de flecha"/>
            <p:cNvCxnSpPr/>
            <p:nvPr/>
          </p:nvCxnSpPr>
          <p:spPr>
            <a:xfrm>
              <a:off x="5076056" y="3140968"/>
              <a:ext cx="288032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78 Conector recto de flecha"/>
            <p:cNvCxnSpPr/>
            <p:nvPr/>
          </p:nvCxnSpPr>
          <p:spPr>
            <a:xfrm flipH="1">
              <a:off x="2915816" y="2348880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84 Conector recto de flecha"/>
            <p:cNvCxnSpPr/>
            <p:nvPr/>
          </p:nvCxnSpPr>
          <p:spPr>
            <a:xfrm flipH="1">
              <a:off x="3419872" y="2564904"/>
              <a:ext cx="72008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89 Conector recto de flecha"/>
            <p:cNvCxnSpPr/>
            <p:nvPr/>
          </p:nvCxnSpPr>
          <p:spPr>
            <a:xfrm flipH="1">
              <a:off x="2327052" y="2420888"/>
              <a:ext cx="300732" cy="1186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92 Conector recto de flecha"/>
            <p:cNvCxnSpPr/>
            <p:nvPr/>
          </p:nvCxnSpPr>
          <p:spPr>
            <a:xfrm flipH="1">
              <a:off x="2483768" y="2564904"/>
              <a:ext cx="216024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93 Conector recto de flecha"/>
            <p:cNvCxnSpPr/>
            <p:nvPr/>
          </p:nvCxnSpPr>
          <p:spPr>
            <a:xfrm flipH="1">
              <a:off x="2771800" y="2708920"/>
              <a:ext cx="72008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95 Conector recto de flecha"/>
            <p:cNvCxnSpPr/>
            <p:nvPr/>
          </p:nvCxnSpPr>
          <p:spPr>
            <a:xfrm>
              <a:off x="4716016" y="3429000"/>
              <a:ext cx="72008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104 Conector recto de flecha"/>
            <p:cNvCxnSpPr/>
            <p:nvPr/>
          </p:nvCxnSpPr>
          <p:spPr>
            <a:xfrm>
              <a:off x="5076056" y="3356992"/>
              <a:ext cx="144016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107 Conector recto de flecha"/>
            <p:cNvCxnSpPr/>
            <p:nvPr/>
          </p:nvCxnSpPr>
          <p:spPr>
            <a:xfrm>
              <a:off x="5364088" y="3140968"/>
              <a:ext cx="288032" cy="7200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110 Conector recto de flecha"/>
            <p:cNvCxnSpPr/>
            <p:nvPr/>
          </p:nvCxnSpPr>
          <p:spPr>
            <a:xfrm flipH="1" flipV="1">
              <a:off x="1156316" y="3662659"/>
              <a:ext cx="504055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112 Conector recto de flecha"/>
            <p:cNvCxnSpPr/>
            <p:nvPr/>
          </p:nvCxnSpPr>
          <p:spPr>
            <a:xfrm flipH="1" flipV="1">
              <a:off x="2521337" y="3240897"/>
              <a:ext cx="59485" cy="14254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116 Conector recto de flecha"/>
            <p:cNvCxnSpPr/>
            <p:nvPr/>
          </p:nvCxnSpPr>
          <p:spPr>
            <a:xfrm flipH="1" flipV="1">
              <a:off x="971600" y="3819900"/>
              <a:ext cx="216024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120 Conector recto de flecha"/>
            <p:cNvCxnSpPr/>
            <p:nvPr/>
          </p:nvCxnSpPr>
          <p:spPr>
            <a:xfrm flipH="1" flipV="1">
              <a:off x="2051720" y="3180646"/>
              <a:ext cx="391349" cy="662767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126 Conector recto de flecha"/>
            <p:cNvCxnSpPr/>
            <p:nvPr/>
          </p:nvCxnSpPr>
          <p:spPr>
            <a:xfrm>
              <a:off x="2521337" y="4711918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129 Conector recto de flecha"/>
            <p:cNvCxnSpPr/>
            <p:nvPr/>
          </p:nvCxnSpPr>
          <p:spPr>
            <a:xfrm>
              <a:off x="2859462" y="4459156"/>
              <a:ext cx="288032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133 Conector recto de flecha"/>
            <p:cNvCxnSpPr/>
            <p:nvPr/>
          </p:nvCxnSpPr>
          <p:spPr>
            <a:xfrm>
              <a:off x="3491880" y="3933056"/>
              <a:ext cx="0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140 Conector recto de flecha"/>
            <p:cNvCxnSpPr/>
            <p:nvPr/>
          </p:nvCxnSpPr>
          <p:spPr>
            <a:xfrm>
              <a:off x="2912685" y="3736136"/>
              <a:ext cx="216024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142 Conector recto de flecha"/>
            <p:cNvCxnSpPr/>
            <p:nvPr/>
          </p:nvCxnSpPr>
          <p:spPr>
            <a:xfrm flipH="1" flipV="1">
              <a:off x="329789" y="4747187"/>
              <a:ext cx="234810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145 Conector recto de flecha"/>
            <p:cNvCxnSpPr/>
            <p:nvPr/>
          </p:nvCxnSpPr>
          <p:spPr>
            <a:xfrm flipH="1" flipV="1">
              <a:off x="395536" y="4077072"/>
              <a:ext cx="432048" cy="7200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147 Conector recto de flecha"/>
            <p:cNvCxnSpPr/>
            <p:nvPr/>
          </p:nvCxnSpPr>
          <p:spPr>
            <a:xfrm flipH="1">
              <a:off x="564598" y="4867690"/>
              <a:ext cx="469617" cy="120503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149 Conector recto de flecha"/>
            <p:cNvCxnSpPr/>
            <p:nvPr/>
          </p:nvCxnSpPr>
          <p:spPr>
            <a:xfrm flipH="1">
              <a:off x="1475657" y="4626684"/>
              <a:ext cx="341254" cy="6025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958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09" y="1916832"/>
            <a:ext cx="8604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Case 1. The Macro Scale:  	</a:t>
            </a:r>
            <a:r>
              <a:rPr lang="en-US" sz="1200" dirty="0" smtClean="0"/>
              <a:t>e.g., Latin America and the Caribbean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Case 2. The Micro Scale: 		</a:t>
            </a:r>
            <a:r>
              <a:rPr lang="en-US" sz="1200" dirty="0" smtClean="0"/>
              <a:t>e.g., The city of Santander (SP)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Case 3. The </a:t>
            </a:r>
            <a:r>
              <a:rPr lang="en-US" sz="2400" b="1" dirty="0" err="1" smtClean="0"/>
              <a:t>Meso</a:t>
            </a:r>
            <a:r>
              <a:rPr lang="en-US" sz="2400" b="1" dirty="0" smtClean="0"/>
              <a:t> Scale:  		</a:t>
            </a:r>
            <a:r>
              <a:rPr lang="en-US" sz="1400" b="1" dirty="0" smtClean="0"/>
              <a:t>e.g., Gulf Coast  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3443132" y="4069652"/>
            <a:ext cx="1656184" cy="1512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7944" y="4645716"/>
            <a:ext cx="1170987" cy="10691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5157192"/>
            <a:ext cx="819140" cy="7479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1412776"/>
            <a:ext cx="1219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CLIMADA</a:t>
            </a:r>
            <a:endParaRPr lang="en-US" sz="1400" b="1" i="1" dirty="0"/>
          </a:p>
        </p:txBody>
      </p:sp>
      <p:pic>
        <p:nvPicPr>
          <p:cNvPr id="3" name="Picture 2" descr="https://encrypted-tbn0.gstatic.com/images?q=tbn:ANd9GcSMEAZjkwSjHRqUPpmX5oY2hDRuZMS-9kltBcdfGORBVWsAgg-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0768"/>
            <a:ext cx="476635" cy="476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340768"/>
            <a:ext cx="3240360" cy="4792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Hazard Sets Scenarios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350467"/>
            <a:ext cx="402674" cy="369332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2339588"/>
            <a:ext cx="954483" cy="369332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Precip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94812" y="2331450"/>
            <a:ext cx="492593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24104" y="2331450"/>
            <a:ext cx="479744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Hs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1969095"/>
            <a:ext cx="1914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Atmospheric hazards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1988840"/>
            <a:ext cx="1525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Coastal hazards</a:t>
            </a:r>
            <a:endParaRPr lang="en-US" sz="1400" i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55848" y="2708920"/>
            <a:ext cx="0" cy="266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87824" y="2996952"/>
            <a:ext cx="576064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100" dirty="0" err="1"/>
              <a:t>pFH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811477" y="4793445"/>
            <a:ext cx="93281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  <a:lvl1pPr algn="ctr">
              <a:defRPr sz="1100"/>
            </a:lvl1pPr>
          </a:lstStyle>
          <a:p>
            <a:r>
              <a:rPr lang="en-US" dirty="0" err="1"/>
              <a:t>pFH</a:t>
            </a:r>
            <a:r>
              <a:rPr lang="en-US" dirty="0"/>
              <a:t> inshore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5336" y="3356992"/>
            <a:ext cx="0" cy="266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23728" y="3573016"/>
            <a:ext cx="24675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Wave attenuation model </a:t>
            </a:r>
          </a:p>
          <a:p>
            <a:pPr algn="ctr"/>
            <a:r>
              <a:rPr lang="en-US" sz="1200" b="1" dirty="0"/>
              <a:t>(</a:t>
            </a:r>
            <a:r>
              <a:rPr lang="en-US" sz="1200" b="1" dirty="0" err="1" smtClean="0"/>
              <a:t>InVest</a:t>
            </a:r>
            <a:r>
              <a:rPr lang="en-US" sz="1200" b="1" dirty="0" smtClean="0"/>
              <a:t> Coastal Protection tool) </a:t>
            </a:r>
            <a:endParaRPr lang="en-US" sz="12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72892" y="4021052"/>
            <a:ext cx="4995" cy="7486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07704" y="4174940"/>
            <a:ext cx="128518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7504" y="3913311"/>
            <a:ext cx="172819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1" dirty="0"/>
              <a:t>Coastal profile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324544" y="4325852"/>
            <a:ext cx="2121242" cy="617043"/>
            <a:chOff x="-27195" y="3505200"/>
            <a:chExt cx="2121242" cy="617043"/>
          </a:xfrm>
        </p:grpSpPr>
        <p:sp>
          <p:nvSpPr>
            <p:cNvPr id="21" name="Arc 20"/>
            <p:cNvSpPr/>
            <p:nvPr/>
          </p:nvSpPr>
          <p:spPr>
            <a:xfrm flipV="1">
              <a:off x="-27195" y="3584377"/>
              <a:ext cx="914400" cy="53786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87205" y="3505200"/>
              <a:ext cx="1206842" cy="348110"/>
              <a:chOff x="887205" y="3505200"/>
              <a:chExt cx="1206842" cy="348110"/>
            </a:xfrm>
          </p:grpSpPr>
          <p:cxnSp>
            <p:nvCxnSpPr>
              <p:cNvPr id="23" name="Straight Connector 22"/>
              <p:cNvCxnSpPr>
                <a:stCxn id="21" idx="2"/>
              </p:cNvCxnSpPr>
              <p:nvPr/>
            </p:nvCxnSpPr>
            <p:spPr>
              <a:xfrm flipV="1">
                <a:off x="887205" y="3738265"/>
                <a:ext cx="865395" cy="115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1752600" y="3505200"/>
                <a:ext cx="76200" cy="233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828800" y="3505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981200" y="3505200"/>
                <a:ext cx="112847" cy="233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43000" y="3725937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1219200" y="3719587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1295400" y="3705225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1371600" y="3700165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1447800" y="3681487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1524000" y="3681487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600200" y="3662065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066800" y="3743325"/>
                <a:ext cx="1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5" name="Straight Connector 34"/>
          <p:cNvCxnSpPr/>
          <p:nvPr/>
        </p:nvCxnSpPr>
        <p:spPr>
          <a:xfrm>
            <a:off x="139859" y="4706852"/>
            <a:ext cx="41951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8891" y="4502139"/>
            <a:ext cx="136069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036" y="4463534"/>
            <a:ext cx="451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pFH</a:t>
            </a:r>
            <a:endParaRPr 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399302" y="4247510"/>
            <a:ext cx="78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pFH</a:t>
            </a:r>
            <a:r>
              <a:rPr lang="en-US" sz="1050" dirty="0" smtClean="0"/>
              <a:t> </a:t>
            </a:r>
            <a:r>
              <a:rPr lang="en-US" sz="1050" dirty="0" err="1" smtClean="0"/>
              <a:t>insh</a:t>
            </a:r>
            <a:r>
              <a:rPr lang="en-US" sz="1050" dirty="0" smtClean="0"/>
              <a:t>.</a:t>
            </a:r>
            <a:endParaRPr lang="en-US" sz="1050" dirty="0"/>
          </a:p>
        </p:txBody>
      </p:sp>
      <p:sp>
        <p:nvSpPr>
          <p:cNvPr id="39" name="TextBox 38"/>
          <p:cNvSpPr txBox="1"/>
          <p:nvPr/>
        </p:nvSpPr>
        <p:spPr>
          <a:xfrm rot="20700000">
            <a:off x="328480" y="4747517"/>
            <a:ext cx="1388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Ecosystems </a:t>
            </a:r>
          </a:p>
          <a:p>
            <a:pPr algn="ctr"/>
            <a:r>
              <a:rPr lang="en-US" sz="1100" i="1" dirty="0" smtClean="0"/>
              <a:t>protective services</a:t>
            </a:r>
            <a:endParaRPr lang="en-US" sz="1100" i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269093" y="5229200"/>
            <a:ext cx="0" cy="2593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038144" y="2833982"/>
            <a:ext cx="2626" cy="269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064056" y="5977985"/>
            <a:ext cx="0" cy="2593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25314" y="6280098"/>
            <a:ext cx="308889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Cost/Benefit of adaptation measures</a:t>
            </a:r>
            <a:endParaRPr lang="en-US" sz="1400" dirty="0"/>
          </a:p>
        </p:txBody>
      </p:sp>
      <p:pic>
        <p:nvPicPr>
          <p:cNvPr id="46" name="Picture 2" descr="https://encrypted-tbn0.gstatic.com/images?q=tbn:ANd9GcSMEAZjkwSjHRqUPpmX5oY2hDRuZMS-9kltBcdfGORBVWsAgg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9940"/>
            <a:ext cx="576064" cy="5760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372200" y="3551237"/>
            <a:ext cx="2775119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NOTES:</a:t>
            </a:r>
          </a:p>
          <a:p>
            <a:endParaRPr lang="en-US" sz="14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 smtClean="0"/>
              <a:t>First order of complexity (1D)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 smtClean="0"/>
              <a:t>Statistical simulation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 smtClean="0"/>
              <a:t>Additional advances: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100" dirty="0" smtClean="0"/>
              <a:t>SWAN-Veg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100" dirty="0" err="1" smtClean="0"/>
              <a:t>Adcirc</a:t>
            </a:r>
            <a:endParaRPr lang="en-US" sz="1100" dirty="0" smtClean="0"/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100" dirty="0" smtClean="0"/>
              <a:t>VOF-RANS runs </a:t>
            </a:r>
            <a:endParaRPr lang="en-US" sz="1100" dirty="0"/>
          </a:p>
        </p:txBody>
      </p:sp>
      <p:sp>
        <p:nvSpPr>
          <p:cNvPr id="48" name="TextBox 47"/>
          <p:cNvSpPr txBox="1"/>
          <p:nvPr/>
        </p:nvSpPr>
        <p:spPr>
          <a:xfrm>
            <a:off x="5419157" y="5661248"/>
            <a:ext cx="262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Damages, Events Losses Sets</a:t>
            </a:r>
            <a:endParaRPr lang="en-US" sz="1400" dirty="0"/>
          </a:p>
        </p:txBody>
      </p:sp>
      <p:pic>
        <p:nvPicPr>
          <p:cNvPr id="49" name="Picture 2" descr="http://www.naturalcapitalproject.org/images/NatCap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7072"/>
            <a:ext cx="68907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9754"/>
            <a:ext cx="1105884" cy="5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797158" y="5549170"/>
            <a:ext cx="251033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Impacts on assets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73362" y="1855857"/>
            <a:ext cx="1458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Storm </a:t>
            </a:r>
            <a:r>
              <a:rPr lang="en-US" sz="1200" b="1" dirty="0"/>
              <a:t>generation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9551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3" grpId="0" animBg="1"/>
      <p:bldP spid="14" grpId="0" animBg="1"/>
      <p:bldP spid="16" grpId="0"/>
      <p:bldP spid="19" grpId="0" animBg="1"/>
      <p:bldP spid="37" grpId="0"/>
      <p:bldP spid="38" grpId="0"/>
      <p:bldP spid="39" grpId="0"/>
      <p:bldP spid="45" grpId="0" animBg="1"/>
      <p:bldP spid="47" grpId="0"/>
      <p:bldP spid="48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astal Resilience 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" y="1484784"/>
            <a:ext cx="466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4400" y="827420"/>
            <a:ext cx="340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/>
              <a:t>Databases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4221088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Hazard data (hurricanes and LT trends)</a:t>
            </a:r>
          </a:p>
          <a:p>
            <a:pPr marL="342900" indent="-342900">
              <a:buAutoNum type="arabicPeriod"/>
            </a:pPr>
            <a:r>
              <a:rPr lang="en-US" dirty="0" smtClean="0"/>
              <a:t>Bathymetry &amp; topography</a:t>
            </a:r>
          </a:p>
          <a:p>
            <a:pPr marL="342900" indent="-342900">
              <a:buAutoNum type="arabicPeriod"/>
            </a:pPr>
            <a:r>
              <a:rPr lang="en-US" dirty="0" smtClean="0"/>
              <a:t>Types of ecosystems, coastal defenses and coastal profiles 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Socio-economic Vulnerability data (population, coastal assets, etc.)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0091" y="2285680"/>
            <a:ext cx="2245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www.coastalresilience.org</a:t>
            </a:r>
          </a:p>
          <a:p>
            <a:r>
              <a:rPr lang="en-US" sz="1400" dirty="0" smtClean="0"/>
              <a:t>www.unisys.com </a:t>
            </a:r>
          </a:p>
          <a:p>
            <a:r>
              <a:rPr lang="en-US" sz="1400" dirty="0" smtClean="0"/>
              <a:t>www.nooa.com </a:t>
            </a:r>
          </a:p>
          <a:p>
            <a:r>
              <a:rPr lang="en-US" sz="1400" dirty="0" smtClean="0"/>
              <a:t>….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039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9" y="4794400"/>
            <a:ext cx="5436096" cy="2038065"/>
          </a:xfrm>
          <a:prstGeom prst="rect">
            <a:avLst/>
          </a:prstGeom>
        </p:spPr>
      </p:pic>
      <p:pic>
        <p:nvPicPr>
          <p:cNvPr id="2" name="Picture 4" descr="Coastal Resilience T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" y="358107"/>
            <a:ext cx="466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4400" y="533069"/>
            <a:ext cx="340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Databases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96144" y="902401"/>
            <a:ext cx="3403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Generation of Hazard sets (Wind, </a:t>
            </a:r>
            <a:r>
              <a:rPr lang="en-US" b="1" dirty="0" err="1" smtClean="0"/>
              <a:t>precip</a:t>
            </a:r>
            <a:r>
              <a:rPr lang="en-US" b="1" dirty="0" smtClean="0"/>
              <a:t>., SS, Waves)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5" y="2885629"/>
            <a:ext cx="4031114" cy="3436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19" descr="http://www.agu.org/report/hurricanes/Katrina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53343"/>
            <a:ext cx="1309529" cy="81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Maximum Storm Surge Reg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06" y="1938170"/>
            <a:ext cx="2918939" cy="263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0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astal Resilience 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66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http://www.coastalconservation.net/wp-content/uploads/et_temp/California-by-Joe-Azure-via-flickr-456382_960x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77072"/>
            <a:ext cx="4816434" cy="18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68" y="3748594"/>
            <a:ext cx="3216392" cy="21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4401" y="692696"/>
            <a:ext cx="340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Databases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2701" y="1052736"/>
            <a:ext cx="3403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Generation of Hazard sets (Wind, </a:t>
            </a:r>
            <a:r>
              <a:rPr lang="en-US" dirty="0" err="1" smtClean="0"/>
              <a:t>precip</a:t>
            </a:r>
            <a:r>
              <a:rPr lang="en-US" dirty="0" smtClean="0"/>
              <a:t>., SS, Waves)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9993" y="1751737"/>
            <a:ext cx="3406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3. Coastal features and possible </a:t>
            </a:r>
            <a:r>
              <a:rPr lang="en-US" b="1" dirty="0" smtClean="0"/>
              <a:t>adaptation options (role </a:t>
            </a:r>
            <a:r>
              <a:rPr lang="en-US" b="1" dirty="0"/>
              <a:t>of green/gray infrastructure) </a:t>
            </a:r>
          </a:p>
        </p:txBody>
      </p:sp>
    </p:spTree>
    <p:extLst>
      <p:ext uri="{BB962C8B-B14F-4D97-AF65-F5344CB8AC3E}">
        <p14:creationId xmlns:p14="http://schemas.microsoft.com/office/powerpoint/2010/main" val="266867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astal Resilience 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66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data:image/jpeg;base64,/9j/4AAQSkZJRgABAQAAAQABAAD/2wCEAAkGBhQSERQUExQWFRUVFhgXGBUYGBoaGBkYGBcXFxwXGBoYHCYeFxokHBgVHy8gIycpLCwsFh4xNTAqNSYrLCkBCQoKDgwOGg8PGiwkHCQsKSwsLCwpLCwsLCwsLCwsKSkpLCksLCwsLCwsLCwsLCwsLCwsKSwsLCksLCwsLCwsLP/AABEIALcBEwMBIgACEQEDEQH/xAAbAAABBQEBAAAAAAAAAAAAAAADAAECBAUGB//EAEIQAAECBAMEBwYEBAUEAwAAAAECEQADITEEEkEFUWFxEyKBkaGx0QYyQsHh8BRSYpIWI3LxFVOCosIzQ7LSY5Oj/8QAGQEAAwEBAQAAAAAAAAAAAAAAAAECAwQF/8QAJxEAAgICAgIBBAIDAAAAAAAAAAECEQMhEjFBURNhkaHwInEEgdH/2gAMAwEAAhEDEQA/APRkmJgwEKiYVDEFBiYVAQqJAwwCgxLNAgqHCoAC5oWaBvCzQAFzQ+aBPD5oAC5oWeBZoWaAA2eFngOaFmgANnhiuBZoWaGIJnh88CzQs0ABc8NmgeaFmgAJnhZ4FnhZoACZobNEM0MVQAEeGeIZ4bPCGEeIkxHNDZoAJvDPEM0NmgAmTESYjmhs0IKHJiBMIqiBVAMUPEM8KCxGSn2jlfq/aYmPaOVvV+0xy8uSHYHwtE1SK1KfvsLwwOpT7Qyt6v2mJj2glb1ftMcsZbc+AUT4tDyV/pAgoDqht+VvPdCPtDK3nujlADbLvOvzh1yjSiR/qv4fOCgOq/iKV+ru+sL+I5X6u76xyoYXLP8A0+ZeH6JrkD/UC/FheHQHUD2klfq7h6w/8Ryv1dw9Y5mYkUYvuuIS5ZAqB4n6QUB0v8Syv1dw9YR9pZeoX3D1jmETWoEX1CT63hhS4V5eUAjqf4kl/q7h6wv4jl/q7vrHLBzanOJ80q5p9YAOnPtFLayu76w38Ryv1d0cyg1HvN3wcYahNgNT52h0Bv8A8Ryv1d0TTt+VUuaB7RwO2PamVKS0oias6/AOZo/ZHO4jbc6dRauqfhTRLcWv2mIckiowbPW0e1WHUWTMCjwr5Qb/AB2V+Y/tV6R5dhpSQEtmHHKb89I6rDY1M3TKrUceB1jPHlU3RpkxOCs6kbalfn8D6Q42vK/OO4+kc0qQ32Ihljoows6Wbt2Sm6x3H0irM9r8KksZoB5K9Iw3P2fWJDt84lpjs2x7WYYs05NeB9IdPtRhjaanuPpHPKlJPwg8wPswFeDlH3kI/Yn0hVL2O0dZ/j8j/NT20vXWF/EGH/zpf7x6xya9mST/ANtGlcrWAGkBmbGlG6e5Sx/yhVL6DtHZ/wCNyP8AOlfvT6whtuRX+dL0+NOr8eB7o4VXs5Jax/er5kww9m0ZFDpJgdSSzoJoF708fKFU/oGjvBtWUbTZf70+sEGLSbKSe0R5sfZjdMV/qQk+RECn+yy/81LcZZ/9oX8/Q/4+z01WJT+Yd4gZxSTQKSe0R5VN9n54PVEpenWKk6bsh84CnZeKT7sqX2TPVoVz9Dpez1vPDx5ApONH/ZX/APbL+a4eC5ehUvZ1qcUjVvLwhji5LVL8Gp5Rnp2Kov7v3zizI2OEsVEcredovYtB5e05RFldn9oInFBTDrNxS3imAypSU2yjiS/kYKqc1HLcAfSGr8iBTZxTRjfiR4qiUtearIPY3ziAmMXyZt1WI5OmLEnHE/CpuLH/AJCACbb8vYBE0p4juaCgjQNyH1iZlpAZlnsLeDRZJGXMGpf751iKlpHxGIqwAapKOf1MMjZiPzPC2GhmauYsNaeohdKn/wCStiyR84N0MlNCXI5H7MRlokHVjrmDfKsAyAINnPAp+bwWWUlvfSdQxb0h04eUmzc39EvHPe0uBmzCn8MQGqSVFPybf3QPQdmxtbHiVLKkgkpBNuHB44Ha3tEqaR1ly2TUJVQ3vQVvFifsjHBLZ3Y2Cy3c12jOnDEJHWSSeLNGU3L0aQUfZVC0gAAltGAf6RoYZIAJIUabq1IAtzfveKcmatRZSSwvdr3vGjOmLVkCUE5QQw4kUc31+zHPLo6I96NCRii9p3IpDtQ6imsXsNPKVU6Z0s9gXOnaBqIx5EvEAqZJBI3igtZ6RZk4PE5iciiSACMyfhfi+sc9L2vubW32jtsNiErLAKtcggd9ngipZ004xzuzccpCi8tRLFxnLUJcjqnce4xsypqlguCkgkMWv3ORHoYsqlpvZw5MTjtLQTIRcN3d8DU9z9+MRUFD4vP+0RqPyt2D5xsZEkzG1++37rDKW/xcrfKIuWqCOSgfO0OQaUYcQPMQASo1/IeEMSk3Ykfe+BiXfMEncRmHeDAxKBNWHf6QAH6NLe8GN6/3iSpCX94+cVzLGh5UJ7LRBUs65afLthDLEyndup2wMEaGg0r6QN2dw/JWv20SE7+qu5QgAjnrQE9h9IkZlKpJ7PpDKWKOFjT3UGvn3RNM9DG/MpbytAAHpOXamvlChfiU/m++6FCAsS8eSPcQeQV5sYjMxJ0CB3nx07opHbKRRs3aPmTCG2wfgSB4+AMTaKoLOxYFCl+Ib0gcvG5TRLf1H1aF/iyDRv8Ab6Q34kGgH+w99HgsKCpxyz+U8m84kZ6zc9gI+cJKT+Unj7o74tYaW+g738RDoVlNT8f3F4JJxC3YZzwNm/dGqZTCxPJvmREpaFNRDcyPk8OhWZ8zMqqnB0oS3aaQNaBZWdZG5hGs0zelI4OfSK2KXl95YHeP+UOkFlIJ3IKafEp2O8h/CON23tudKnKQV+6bgZaEA2BjuEYlP5h3fSOY237K/iJypgWA7PfQNWvCJktaHF09mIv2inEABZ39UkmlLPzhk7fmH/uLHau47Wi7M9kciWExRd6Mkd1eEZU3YE1PIPvI31jFxkaqUQ6trFV1CupKt36qb4CqcpROVYFKJzMSW08KRn4rDquSKX7yYJhsOMqSVEEHyGmsTxZfI3Nh7MVMUAs1cOd4NyG7YCtCkzplElPSKIILPWnKgNeJi/smSkATFKASPhNHNWbhvr5tHMpxcwUqomrMCdSzVrEbk2VpJHTYHHzkTc6PiWSXqC73GtCYuyp81xQvUkv8Tkg+7QileEclKnqUDQjKASADR9SA2Uc4uYKdOKxlBUTY515idwST1jw18k8aBTZrJRiCSSbk1pRyT87R1uxpqigZyCQ7l48+nzZqihUxK1HRLkA1swG8QXDqnUZCwwr1WdhR6aVjSPGDsiSlNUekKlg2H+5/OBEVsR2A+Rjj5P41SQ6dH6wDsH0O9teEbGzlzZfVmpLU6yTluH930aNVng3SZm8M0raNOdLAskngxHygJxDfmHB2/wCMOog1BV3V8xSGTMVvpuY/XwjWzMH+Lr7z7qgwp2IIGvcPENE1SHuE76N5FECMliwDjRqNzZvOEMSMSeHj8nMITUWUa11bzymBrlsK9xy/WBygAxqOT+DF4QFhfAq5gpP32mIqYFlJ4uUDzeFPKTe19G8axBuPcSKfuAeGBNSBcU5uB2M7xArAPVKhvBC271CH6ZqF6amvkXga8TmqDYbynzJAhATzcX7U+kKGGKT+b/8AUf8AtCgAcbMG6Cp2ZwbsHzg0qSEj4Ujkx8TC/FyklysE8x/xhADRhg7C40o/i0W5ODdjlbugf+IP7iX4hwO9SawLETlUVkAy1zLVQcWBIHOGBbmKIoyW4msIYgp94ht9fIA+cYeK9qwmoWlX9ObIe0KitK9plKU/UA5F+8m0Dkl2NRbOiVj1E9UEjflYdkIqmmxLHeQPKOZ/ixT0SknibV1GeIT/AGjnEOFs12Zg+7w74j5Yeyvin6N7oZyifeG53NOZPyiJkFIcrt2nzjlpOOmrc9KojdmY10apBbThrFSXNUVAEkHNXMq2qnLUGugLRLyxKWKR1XTsOrNA1ah48niriNqgUXOJ5OO5hW+pjmsRjHVlfM1KW4UvoX+sDxGZLXCTcirO5D7nY+fJLJfgHjS8nTo2xKauYnR0kk0d7EffGBTtr6JFtHA8ACRHHT51ipTAje4PdUawRErKxcJJNEvUA6lvusP5JBwibs9KVByhhuDnW12BjHxE0S1BDqaYAoMQwSXyu4uwJ5Eb4v7ITMzHLYAqWbgpGhe5NhrXgYq+1mGV+JzAdXIgAtokEClrfKM5SuXE0SqPKjSwCUzAA1BcndVt1L/J7RpzZMlEvpEIdZRVQVlDHrmxqrR20OgU3P4eYhgSlT5AGBpQc3Na13m0OvEEhQKSQZYSOtagYim9z26GOdpt+TVSSXg6c7SHREh8yj0abVYgEKJ90MzFjRNiSEm7tAS0CR0RSlwuY5y5SkF3fQBKiWIegd6vxWFxKwTTMM+ZiSw96w7fCLuPxS1zEKDSwkKSlIHVALPfkByEQ8fgr5PJ020NtCipZSQoEJzkM736o6opc6i1sx5W1pS5UxM1s4oQWsCHDtoTmy1d6PlLcfiFTFHNmLkNS7cWFomMO4JGYFgC5Be25IaiR3DdDWJJCeRtnSnaZUkFWVJUFgKJ3AgW5jrPdPcSRtNUxCMhKglOR+rpyoQzbuQtHKpwlBqzkPo7R0Gx0BCAN5cgFlDsLP2GN8EKkY5ZXEtjFKetObD6GEqY9CE8xfuevfBVzEEsFKT/AFD1ceMDmSTopKhy+xHacxHLUsVDdQEd5YxIKLO77j1gfGKyiR8J5pL+aokJpF1FJ4pb5N4whhBOUN/MEF+ZpA1z9Tyqh+5onLmKIeiuNj2FL+UKbp1CBqQH8anwhADl4tBcFQHEgj/yDQ6ZwFiVNqDTwMQdFqA7nYn9wBgU7ChqAeXiYADS8TLUbEF9U0J5gw6sQPdodwdiOwiKJLUZQ5Fx3sBDjMkvnI/qD/KAC1+IG9I4dX5mFFcYv/5JXaCD/wCUKCwDpwqb5FF9VkjzMHlqQmwSVaZWHiHMYX4k7+2IKnk74mx0bU7aUwAjNLST+W47SaxkY7GKU2eYS1Rw7LQMAxGbKpp4Qdh0ZGMxISoOHzcrwk4+4r1eRFQ+lSNab4HtnDEAEDWM6XOqbtcigfvpoIh9miejWk4wgliOs71r4wSZiCoVe5OmoYuLcO6MTF2eri7OGILb9XeCkFLFy+92cUauvxB+ES6ZSdGocT1QgJb9TJzO51AB1s/KKWIw81VRMz73UxNKuLNAMRiiACDRwK6k15ijQQTdGY8+IpV7sBaCkhbYRaJgW6UUDWCnJS1yml+yAYvFLV71A5dNWelhpFz8Q5opQAqQ2a2gYvBsPhFLbIUrHDNftDQckux8W+ijgtmk/wAxfAIBs41PClN5jUk4QromqjRrOb1cc3rpwia8AVrTLDdMxKgHKWGqhRtHalrPG7snYZkpObrrWgnOaJCQAcqb0LV5pfdGUsqStdmixbp9fv79DSwuyEysMsuFKT7xsCodZ/6aEDt1eOYUBPl5i4Uk5Q99Gff1ex25R02M2+AiZJTlyEzRmepTnNWNSxUkX1jldlSFZaqOV7XjPDFyd+SsskteBpOEi0MIWi1Jk84MlJ+6R2fGjl5lJOCYVIgy5Ao+5osJQP7GCNu00doXxofMrDCnRj4fSCCQ16dg/tBDOa4YbwYnLmhX9/m8UlRLYHod2U86eUHlbQUgdZAIHa0V8qnoB84MNoFPvBJ5OO9qQ0DCI2incw/qPzBHjBU4tJ+IDiW80F+8QFO05KqKTl4/UVh5uAlLqhXkfIRV2TRZyE1FeRB+vfAlTG3p5infFI7JVdOUngSImnCzk1fsf5mCwLJmg3MtXge+EENVIUjiGUIrlU78pPj4tDK2gpPvS24j6iCwLKsUdSCeII+ZERdNSUi16AeBiCdpoUKg9oB8y0RIQRQ14OnyLQrAc5TZTHsL/PxiM2Uq2V+Jp84YyyLTFjgSD4iITcGsVCif6g48PSAZNWHW9x3/AEhRWM2aKM/F1esKFYUMAB8Lc6+TQ/QHRIPYfnFhO0kcR5eES/xFJsr784YgacJuSx3/AE0hKwwTdiex4kZwVdZ5BwPKsJMtOhLcaDvMUIytoSQsMxFdIwcRs1Id1dkdVOWLX4D7MVJ2EBd38YTQJnKz8KWIcseLwGrAGoB/v6x0U/AJ4c6RTXgXsknixAiOJdmNOOYFy7WFYkcQ9yWHh9/do0VbMP2PrFabgN8KgspmaATXfbR6xsYVBRLDvmVVh8KdM3E37OMUcNggS6jRNd9qO24fesdJs4S+jKDLUpayyeuylO4SWDsqrv8AV4kaRAS9pFE4zAppikZTq6buMz26u+wghx02aFq6VRYh0ksOsFVUxuzhuNYo43DFAmqA/wCmku4soAkA0v8AF/eMbD4soD1OXQ1o3pxETSfRXS2bgStSlOp9zm7kaB239kWUbSKQ6yL1AvparNFFeIQglMwFKiwUUEs50ZTvutEp+GS6VoWkBQLEi7MC6g7Mbhhe0CyIbxs1htZKkdVTH8pLWNnZt8SlbaDVZQZ3Fb6MdfutWy5WHJS5IUWHuMoPamrWvAShKj0eVIWAWURU6A1NGe8aqaZk4UdCNoDVDDe1La6dlYNKxidC3d5RhYvakyWEpWkJScuUgEJUQKqo+ZTML/DA5eONXICqUVRqOwNTy7KQ+TFR1CZ2rX3J+3hFbigrxAfxMc7hdvJsoEaOK9pBaLGJ2sBRIvYlLPyY3tFWTRfOKWk3UOcWpe0yoMoJUOJAMZsn2gBYZQf9QI3ihrFlO0pKrpG5m9IQFkYFC7Ap4X9YY7GGimMB6CUfdLHgfWGVLmJspZHJx8xAAZcicmy3A4fSBjaM0XSk8r/7TDo2nMH5TzBBhhtH80t+KTBYDp25+ZKhyPqIPL2qk/EP9QIPeHeAfjZSuHP1rEThEKqADxSR8vSC/qOi2RLVokngWiBlI3lJ3KFO+M6bs8psT2+toSp01PvDMO/yhWFGmcKrRlDgfvziIkkaLHAE+Faxkfixubl91iwnaatF9hgsKNAgazD2gPCiunaivydx+sKAQOXg0fmfnTzgqMEhVWpzp4RaoPt4H+J0SDyAaKEOnCJHw+PlDTMOm+UltPukMqZwc8Wp2wFUxVyvsFfvxhiDqHVoAngPoIqzkkBytuFA8MrGn4Q3FV+4WistGcuVV8IYEelAsz/ev1gUxajuiasK2o8YGXGrwADCN8AxDAOXiwqf38WjMxU0qVwH2YGNIZKyoEOw3hxUWI0LV7zFuXLS7E1SOsSxKc1RQF3IatKeNZS8gZJALiuYC7Udid3C8a2y9mZJhz16M5q3JPuhyBRyqjWHGOeclFWbQjydBtqIMrCkBBUQZi5ubrdbogQF70hKkpfgI4PpnQxOhrvpHd+2y2loCDSZmzMbqASkhQ5MWO6OIMiMsCdWzTPJN0i3tHGZlrJ1LnuFt1u94nKxoThykM/4jNl4GUQT4JvuikuVEAkjveNuKpIy5bbNXDpdiQKAkqDpqmulbP3RpYdanCc5IoWUy3SRS760ffyjn5E8hVH72qN1N0amD2qXYpDMqp94hQII3hjXV6xMo2OMqNRe0ZuUSlywpJOUMWKaEuHfLQGvCKEuTh1PlmKCqsVZVAPusSIoLx+VVAUgSpgDkvmKCA7/ANUU5QozaPu5wlB+Cua8qzpF4BIIUVpZROW6XIZx1g3ZBcfLeWwCndwq4Y6Ap90DnraMfZ2KATOQuqDJWSLAqSxSae6q4cb+EVsOkp91ShltlUQSLV0f70gXLywfDwjUkSsxIdlIPu/mo9NbeHKKysQpLuQ5OXrVrpVQL3Oo3xKTjpg/6ihMrR0g053fWAK2miYQlUsu5AKFHjYKcRScvJNR8MuYTHvWzO4r33Y6WaNTD7UysHY0s7cw7luyMdOzEkKCJpS9wWJHalXHdE0bMUhSSMqwOwvZ7huwCDnH2P45ejfTtpBPWIVvqHYw5myiaKANw9O4m/fGfgZSEqWmcCUApKFdYBJN1EBioC269xalj5aU+6lgRQJJCVAWID00bd4w+abojjRszaBykFO/6h4DKCFBwpt27sMZKErUp5ZUX0IqN/u3bfoKks7W0KXIPRzEZgACRdTFrHgOdodoKZossWWSOZHmYX4lT+8X41EV5UyWr3VEG7GCKz2oRy+YgEWF4v8AOhJ4j1rER0KuB3fUQBBKbM25/WHWoapUOwH0gAsfgEaTB3w0Vej3KpyMPCAsAqFVqLbgb+kOMXMVSWMo3/UwQhDuanjYQKfjkaDPzonujUggJCjrmPC3eaRMYNVyQ3AxWnY9SqOw3CAKUbk+LwAX1yTuDc6eEAXMagp2RWM3jCUoAak+EOxBFTD8SoEucNIHleGm5UpJZzoOMA6sjNnaDtO7g++ASgSpmJYfF7tw5J37uUMZ1CkmoBIpUljq1eXGI4VJJGUOXBFtHo2toh+y78FmXhSSSVMcuZy2VVRQNY3jY2XNPQqWonrAzevvSQSS7cUvoBxjJM+XMCbqUoHM7mu8P8IDU1fjC2ltVYQAnqtRgdMqksaUsnxjmypypHTiaim2WPaAqUhGYauDcOwdjurY2jFRJ3g+XnCwSqtYbnJq7vXUvfhGkBvPjHTCOjlnLZnzMM9nH9VIEvDsI1lpcRBcsNRu6KcSeRjdDC6JrUjVMkGALkboTQ7MyZKJLkk0avGHCiNIuqkGArl8IVDsrCcQS1HSx7SPS8Ph5+Woe5YacoIZUDyQgsfEYjMHAbVhQRDZ8wJOYkOEqI7mDd8JSSaCJSMHlLmoBZnAc/fCCrVDT3ZCUvKbigYgszdkW5S1EjKCyrJfMD2GjGLMqSnIQoss5SwTRgGcnQO5p3RYXNDpUhJJNC5BelSAqoq9r1oYTp6Gk1sqqw82plrKQCGSVXHbfXsGpvNOPuJn8zKHy0BBod1m7bWvGnJ2UmbLRnUsBT9Hl91kqILlRcsXDig3OKZk3ZuilJPSFhNSCkht78QOwODpCVFNsPgMYtIJRQmhNXA/pe3GJpzKKSzuHzZvecVLlxZqBqGLWylqVMSAkqmSzlC01eWUgZlaA6jV+2Om2b7PLV0ipgQEvmIABUA2qmAqAKAUJjKeWMHXk0hjlJX4MbrM0sS3ZmKS7Uo4NNIeZPKCApIBYEgKNCdOcHONBS0v+W+guearnwioVvQsRxioJ99fkU2nrt/YkMYn8ni/mIInFJNCS3LyIipMlNUAwAkxdsyo0DKR/meXpDxnZ4UKwoRnvCAJhhKiWQb41ozIZuMOlHbB0YUCqiAPEw01rJYDjDoABVDPE8oF4SUvX77odCIJrxhsUkBNfro9Nd3bBZigC1jv3fWAleZWoYdUNyqKcbh90S2aLS/srTgOtmdSqZU0AFmcmrtpyi9sLaykpUnNkWQAHZ8tyFW3PXeN7RUUGUCEjKLir1Be7MHILDdAzLSokuxH24MZS2qZUdPRZmrLlRIKlUzCgJTVxxUw84qbRHc9K1rDYTHvmduqS3Dd26RCavMo20bx47gIEhyYTDSt0WwhrmKkkkCLD8njdGLJw7cIi8QKjDESJiB+6whM4jviE6eEip39jb4AGKBESgRKXNCiA5AuTlJsBSh8Q99ILKBaYrKBlYMSQetVhfMwD90Q2i0iucIeA5lu7fygU2WkMxBN2r9/3EWZpUWclQygo6rXarm9jDScPnCk5q68GqSTVmY/Zib8seukVCKUueNd3jB1SkpLZmEshSlB2sk0LPRzQ10iwuQkys8uWSpKQoqKgHzCyRZgN1aPxieKzdCgIyqlnrKSpI6oAHvC6nIB30Ta5XIdApcxSyCxX0n8tDGpU2XKBwTRi2hpUxfxmCRKlSHyqzBSllJJOZBRkLVfNUsN1LVu7N2HMLGUgoDF8xYBKhWoDlQcu3GsbQ2LKLrmqE0pUAQ7ISQke6kOTQpSAHqQLvHNLOk6W/6OiOB1b1/ZVx2HUvo5cnr5QDnGhIAIJJrV6aEtWsD2Z7IIOZc6bnSHdKeqhh+avWZq1a8b/tFs1aJQSCkOqWkFKSMqyUguHID1apahjARLXMWopCpXREdDUATADlCiDZKRZixzVrmjDlOSpOjaoR3V/vo3/ZvH4YqEqUlIBSTkIAIDBgUt1VKJDA3qKQb2im9DImArdRBSlII91QAcsLuqg3ITShJ5LA7SMozpwlHMSEFOYpWo9ZRWHqlzUhxlD7gIW09pony5SUKLpHXKtVOajgXty4w8eKpaJyZLVsziaOIgFmHIUm8N0vCO05CzJxmhFIKAlViDwNDFAmGBh2Ki6rCl/dMKKonnee+FBYUOJBNrbzBDhdWfwEMqcU6udw+ZisvFqd41Mg6iRU9lIQSblhzit+IJvBEqTdnPE/bwwCFojNmMNwEMFmpYD70EZ2PxLlgbXft++6BjSLElCVKDuCbPQJG8l9L20iKlMpSDlIchs4YMCMzJZxUV1Y9rYVyCpLBeUgUSTUsS5rY6F4hs/CLMzoyy1sqlLAOSTagB11jJ0aW2SmAIAFHZyQ9dAQ5JaI9IyCdS5c8vpDYnE51AZiyQb0ZN25PWKmJxDqYpIHV8lGne3YIT3oqOtlP8QQqlQoAl9S4OnZFxE4E2qWHdYRQEu3C0X5Es7otIzbLqbCJAxBGHVlzBJIdnGnA7u2LC1oQCkgqUwdjRKnqARfc9orkhcSEkFSglIzKOkFmS0sBmUSS1MoSCACQ5LOHHfAZmK6yVB+qUqa9i4qBXt4CBTZaiMiUknRruaAU0GsK2x0kD6P4knq6vd2cJYWJajFjWGmTASCXd2IqSTdgDZkt9kRZk4MlQl1TmSQ9hmuCdR1gOzmYArBlc5Esg5Cco39YllJVq96uGBe1J5DoNISVJ6UJO5JTa12qU+u6LeFkApBCsiixKcrp6uYsoC5LlqW3QTYoqU9IkSQS1K5QpqAVV2XjcTs+bOSQlIQPczBISCn8yXcgl2dgRVrvGM8qj2zaGJy6Rj7QxBlygZlWLAABwlizEULAVvzLGMzBBSwpEr+YpYVmTlKsr7izJLOa8N0dfN9n5RMtMw9Mt+rLSMqAeOtAddGpHUYTBy5SUJQlCFEFkANYfEPhHPdwLc0v8qtQjf4Ruv8fzOVfk5DZ/stMOUrIlAsGdyTTsBJYC+kdJsT2UkSwZhR1lEnrMC7e8r8oo5HDSATdp4nOk5QlHSJpQnolEpBWLAqLFIBsK2gc6ZNloCFThlZ/xCSlRSWPVIUOsAxFaudwaMryT1N/bo0/hFXBf9NfbKpaVSpRmJlLUcktYZ1lgFZQbFykVDEKO+MDbfs4MPNlzQvJMMpcuXLS2RSy5zAGgfMo5SCnrJ4A09s7TQejQoKUqYjLImJDkBQYrSKDInMzKyqoo9Wj2MOEdSZilpxCMO5QU+8pYu1WU6qsR1QhNQXjWK4LRi3yZp7W2klcqVNWeulkzWNMyEzFKSNM4VLSC+p4xxWJ2iycpLlqMHUgJytLJNnLlQfS4Jrb29tlRzSgQZYWSkhTkqKVZiS1QCpKQNMvdzzRpCFbJlLVDIWVuVuVFRUSdaADwEWEqgYESTGqRk2XJGKKfQ2iw6F36p36RnAxILirZJZm4YjjxgJMElYsj00g/TIV7w7RD0BSeHi1+DSbKpCgoVlQzN3jDpwr6/fbDwo2RkOpKRSrwFRAhQoAIzKJzdwilNSBxNz23hoULyX4QsFiXUFCnV10Ac8e6CKmBwUUKkqBI3ECgLuXBraFCiZDRDEJJCkirg9a1GYPr9iBHDMApa33AeTnlDwoIoqTCSkoCQwZR1vUkNfRn8ImB1igsGJBJcsRe3y3QoUNEtk5s4OkJJASgEjcVHTiXSIsS1JKXNSCGUeJYJbcSYaFEjBuQoqKWZwxL9a76sw46jdFjCoZHSy2JS4GYB0gOCRodRpyhQoUugXZewnSTknKBnY5VuBlNGprVo3Nn+yKlzUvMYkFQQAMtKKLkEuxy0akKFHmZcsvkcFpHpQxRWNTe2F27gvwmHmTMOlBmJDqJS6gAACpyWVQp43oYWF2McWiWJ8xSTKV/OKfdmTAkFkh/5akpZiGSVFRYPDQouKSVrv35MpScnT69ClImidNU46ZSsiCqoFVqSF5bdRIS6QbC5rGjh8clPSIWT0gQUzJjMUpUFEJTld7U1G+gEKFAttg/BQ2n7Ty+mwyUBRlqSlZIDJLS8ycgUSpOhPMXrGdO28g/9cEylqUkoCQAkgFQzMSSpkh1JOgYCwUKNlBcq+hm5Pj/ALMuV/LmzCk50TFMsLchIIbIEhusRmAVokNrVpeKSD1MxQ5IQSWJJvrwL3ondChRbIRUxU/MwYAB6B9ed/oIBlhQopdEMkBEhChRoSO8KFCgATw4VChQgHeFChQg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4401" y="692696"/>
            <a:ext cx="340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Databases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2701" y="1052736"/>
            <a:ext cx="3403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Generation of Hazard sets (Wind, </a:t>
            </a:r>
            <a:r>
              <a:rPr lang="en-US" dirty="0" err="1" smtClean="0"/>
              <a:t>precip</a:t>
            </a:r>
            <a:r>
              <a:rPr lang="en-US" dirty="0" smtClean="0"/>
              <a:t>., SS, Waves)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9993" y="1751737"/>
            <a:ext cx="3406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3. Coastal features and possible measures (role of green/gray infrastructure)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7888" y="2675067"/>
            <a:ext cx="3340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4. Evaluation of potential damages and overall risk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5575" y="3719055"/>
            <a:ext cx="5119201" cy="1939888"/>
            <a:chOff x="765175" y="3890818"/>
            <a:chExt cx="3590910" cy="1360752"/>
          </a:xfrm>
        </p:grpSpPr>
        <p:pic>
          <p:nvPicPr>
            <p:cNvPr id="13335" name="Picture 23" descr="http://stateofthecoast.noaa.gov/images/gulfreport/coastal_vulnerability60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3" t="38840" r="5330" b="9148"/>
            <a:stretch/>
          </p:blipFill>
          <p:spPr bwMode="auto">
            <a:xfrm>
              <a:off x="765175" y="3890818"/>
              <a:ext cx="3590910" cy="136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5175" y="3890818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e.g. USGS, CVI</a:t>
              </a:r>
              <a:endParaRPr lang="en-US" sz="1000" b="1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220072" y="3556173"/>
            <a:ext cx="3779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</a:t>
            </a:r>
            <a:r>
              <a:rPr lang="en-US" sz="1400" dirty="0"/>
              <a:t>of each </a:t>
            </a:r>
            <a:r>
              <a:rPr lang="en-US" sz="1400" dirty="0" smtClean="0"/>
              <a:t>scenario: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Current situation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Economic growth scenario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Scenarios with future changes in (</a:t>
            </a:r>
            <a:r>
              <a:rPr lang="en-US" sz="1400" dirty="0" err="1" smtClean="0"/>
              <a:t>i</a:t>
            </a:r>
            <a:r>
              <a:rPr lang="en-US" sz="1400" dirty="0" smtClean="0"/>
              <a:t>) hazards, (ii) ecosystems and/or (iii) measures adopted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968552"/>
            <a:ext cx="3455350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7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548680"/>
            <a:ext cx="1136695" cy="1071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62880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Summary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611560" y="2480503"/>
            <a:ext cx="820891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/>
              <a:t>Each scale presents different features (i.e. data) and requires different tools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/>
              <a:t>Processes-integrated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/>
              <a:t>P</a:t>
            </a:r>
            <a:r>
              <a:rPr lang="en-US" sz="2000" dirty="0" smtClean="0"/>
              <a:t>rocesses-resolving tools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/>
              <a:t>Overall, a similar approach = Risk Framework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/>
              <a:t>By comparison of scenarios (risk together with the other terms): 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	identify </a:t>
            </a:r>
            <a:r>
              <a:rPr lang="en-US" sz="2000" b="1" dirty="0" smtClean="0"/>
              <a:t>where</a:t>
            </a:r>
            <a:r>
              <a:rPr lang="en-US" sz="2000" dirty="0" smtClean="0"/>
              <a:t> and (possibly) </a:t>
            </a:r>
            <a:r>
              <a:rPr lang="en-US" sz="2000" b="1" dirty="0" smtClean="0"/>
              <a:t>what</a:t>
            </a:r>
            <a:r>
              <a:rPr lang="en-US" sz="2000" dirty="0" smtClean="0"/>
              <a:t> “solutions” to study further</a:t>
            </a:r>
          </a:p>
        </p:txBody>
      </p:sp>
    </p:spTree>
    <p:extLst>
      <p:ext uri="{BB962C8B-B14F-4D97-AF65-F5344CB8AC3E}">
        <p14:creationId xmlns:p14="http://schemas.microsoft.com/office/powerpoint/2010/main" val="106959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523" y="191683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Thank you </a:t>
            </a:r>
            <a:endParaRPr lang="en-US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7794"/>
            <a:ext cx="3960440" cy="133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esquema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28" y="3170217"/>
            <a:ext cx="1853584" cy="131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969980" cy="9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4644424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I.J. </a:t>
            </a:r>
            <a:r>
              <a:rPr lang="en-US" sz="1600" dirty="0" err="1" smtClean="0"/>
              <a:t>Losada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F.J. Méndez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51520" y="4725144"/>
            <a:ext cx="489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Borja</a:t>
            </a:r>
            <a:r>
              <a:rPr lang="en-US" sz="1600" dirty="0"/>
              <a:t> G. </a:t>
            </a:r>
            <a:r>
              <a:rPr lang="en-US" sz="1600" dirty="0" err="1"/>
              <a:t>Reguero</a:t>
            </a:r>
            <a:r>
              <a:rPr lang="en-US" sz="1600" dirty="0"/>
              <a:t>  </a:t>
            </a:r>
            <a:r>
              <a:rPr lang="en-US" sz="1600" dirty="0" smtClean="0"/>
              <a:t>	</a:t>
            </a:r>
            <a:r>
              <a:rPr lang="en-US" sz="1600" i="1" dirty="0" err="1" smtClean="0"/>
              <a:t>gonzalezrb@unican.es</a:t>
            </a:r>
            <a:endParaRPr lang="en-US" sz="1600" i="1" dirty="0" smtClean="0"/>
          </a:p>
        </p:txBody>
      </p:sp>
      <p:pic>
        <p:nvPicPr>
          <p:cNvPr id="10" name="Picture 2" descr="http://www.conservationgateway.org/PublishingImages/climateresilienceexchange2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" y="3140968"/>
            <a:ext cx="109945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157270"/>
            <a:ext cx="1872208" cy="124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407750"/>
            <a:ext cx="59837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Sources of pictures in the presentation: TNC, NOAA, USACE, USGS, Swiss Re, online press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6176337"/>
            <a:ext cx="481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Acknowledgements: ECLAC, OECC-SP Gob., NOAA, </a:t>
            </a:r>
            <a:r>
              <a:rPr lang="en-US" sz="1200" dirty="0" smtClean="0"/>
              <a:t>TNC, </a:t>
            </a:r>
            <a:r>
              <a:rPr lang="en-US" sz="1200" dirty="0" err="1" smtClean="0"/>
              <a:t>NatCap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331620" y="4653136"/>
            <a:ext cx="13367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M. Beck	</a:t>
            </a:r>
            <a:endParaRPr lang="en-US" sz="1600" dirty="0" smtClean="0"/>
          </a:p>
          <a:p>
            <a:r>
              <a:rPr lang="en-US" sz="1600" dirty="0" smtClean="0"/>
              <a:t>C</a:t>
            </a:r>
            <a:r>
              <a:rPr lang="en-US" sz="1600" dirty="0"/>
              <a:t>. Sheppard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0970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4364" r="50970" b="9930"/>
          <a:stretch>
            <a:fillRect/>
          </a:stretch>
        </p:blipFill>
        <p:spPr bwMode="auto">
          <a:xfrm>
            <a:off x="173038" y="2973388"/>
            <a:ext cx="2914650" cy="273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4448" y="5756275"/>
            <a:ext cx="18902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 err="1" smtClean="0">
                <a:solidFill>
                  <a:srgbClr val="333399"/>
                </a:solidFill>
                <a:cs typeface="ＭＳ Ｐゴシック" charset="0"/>
              </a:rPr>
              <a:t>National</a:t>
            </a:r>
            <a:r>
              <a:rPr lang="es-ES" sz="1200" b="1" dirty="0" smtClean="0">
                <a:solidFill>
                  <a:srgbClr val="333399"/>
                </a:solidFill>
                <a:cs typeface="ＭＳ Ｐゴシック" charset="0"/>
              </a:rPr>
              <a:t> / International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 err="1" smtClean="0">
                <a:solidFill>
                  <a:srgbClr val="333399"/>
                </a:solidFill>
                <a:cs typeface="ＭＳ Ｐゴシック" charset="0"/>
              </a:rPr>
              <a:t>e.g</a:t>
            </a:r>
            <a:r>
              <a:rPr lang="es-ES" sz="1200" b="1" dirty="0" smtClean="0">
                <a:solidFill>
                  <a:srgbClr val="333399"/>
                </a:solidFill>
                <a:cs typeface="ＭＳ Ｐゴシック" charset="0"/>
              </a:rPr>
              <a:t>., LAC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06450" y="1340768"/>
            <a:ext cx="76247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2000" b="1" dirty="0" err="1" smtClean="0">
                <a:latin typeface="Arial Narrow" pitchFamily="34" charset="0"/>
                <a:ea typeface="SimSun" pitchFamily="2" charset="-122"/>
              </a:rPr>
              <a:t>Spatial</a:t>
            </a:r>
            <a:r>
              <a:rPr lang="es-ES" sz="2000" b="1" dirty="0" smtClean="0">
                <a:latin typeface="Arial Narrow" pitchFamily="34" charset="0"/>
                <a:ea typeface="SimSun" pitchFamily="2" charset="-122"/>
              </a:rPr>
              <a:t> </a:t>
            </a:r>
            <a:r>
              <a:rPr lang="es-ES" sz="2000" b="1" dirty="0" err="1" smtClean="0">
                <a:latin typeface="Arial Narrow" pitchFamily="34" charset="0"/>
                <a:ea typeface="SimSun" pitchFamily="2" charset="-122"/>
              </a:rPr>
              <a:t>scales</a:t>
            </a:r>
            <a:r>
              <a:rPr lang="es-ES" sz="2000" b="1" dirty="0" smtClean="0">
                <a:latin typeface="Arial Narrow" pitchFamily="34" charset="0"/>
                <a:ea typeface="SimSun" pitchFamily="2" charset="-122"/>
              </a:rPr>
              <a:t> in </a:t>
            </a:r>
            <a:r>
              <a:rPr lang="es-ES" sz="2000" b="1" dirty="0" err="1" smtClean="0">
                <a:latin typeface="Arial Narrow" pitchFamily="34" charset="0"/>
                <a:ea typeface="SimSun" pitchFamily="2" charset="-122"/>
              </a:rPr>
              <a:t>the</a:t>
            </a:r>
            <a:r>
              <a:rPr lang="es-ES" sz="2000" b="1" dirty="0" smtClean="0">
                <a:latin typeface="Arial Narrow" pitchFamily="34" charset="0"/>
                <a:ea typeface="SimSun" pitchFamily="2" charset="-122"/>
              </a:rPr>
              <a:t> </a:t>
            </a:r>
            <a:r>
              <a:rPr lang="es-ES" sz="2000" b="1" dirty="0" err="1" smtClean="0">
                <a:latin typeface="Arial Narrow" pitchFamily="34" charset="0"/>
                <a:ea typeface="SimSun" pitchFamily="2" charset="-122"/>
              </a:rPr>
              <a:t>coastal</a:t>
            </a:r>
            <a:r>
              <a:rPr lang="es-ES" sz="2000" b="1" dirty="0" smtClean="0">
                <a:latin typeface="Arial Narrow" pitchFamily="34" charset="0"/>
                <a:ea typeface="SimSun" pitchFamily="2" charset="-122"/>
              </a:rPr>
              <a:t> </a:t>
            </a:r>
            <a:r>
              <a:rPr lang="es-ES" sz="2000" b="1" dirty="0" err="1" smtClean="0">
                <a:latin typeface="Arial Narrow" pitchFamily="34" charset="0"/>
                <a:ea typeface="SimSun" pitchFamily="2" charset="-122"/>
              </a:rPr>
              <a:t>areas</a:t>
            </a:r>
            <a:r>
              <a:rPr lang="es-ES" sz="2000" b="1" dirty="0" smtClean="0">
                <a:latin typeface="Arial Narrow" pitchFamily="34" charset="0"/>
                <a:ea typeface="SimSun" pitchFamily="2" charset="-122"/>
              </a:rPr>
              <a:t>:</a:t>
            </a:r>
            <a:endParaRPr lang="es-ES" sz="2000" b="1" dirty="0">
              <a:latin typeface="Arial Narrow" pitchFamily="34" charset="0"/>
              <a:ea typeface="SimSun" pitchFamily="2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z="1000" b="1" dirty="0" smtClean="0">
              <a:solidFill>
                <a:srgbClr val="000000"/>
              </a:solidFill>
              <a:latin typeface="Arial Narrow" pitchFamily="34" charset="0"/>
              <a:ea typeface="SimSun" pitchFamily="2" charset="-12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0.50º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~ 50 Km = Global 		(</a:t>
            </a:r>
            <a:r>
              <a:rPr lang="es-ES" sz="2000" dirty="0" err="1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Low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Resolution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, </a:t>
            </a:r>
            <a:r>
              <a:rPr lang="es-ES" sz="2000" b="1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LR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0.05º ~ 5 Km   = Regional 	(Medium Resolution, </a:t>
            </a:r>
            <a:r>
              <a:rPr lang="en-GB" sz="2000" b="1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MR</a:t>
            </a:r>
            <a:r>
              <a:rPr lang="en-GB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10 m – 100 m  = Local 		(High Resolution, </a:t>
            </a:r>
            <a:r>
              <a:rPr lang="en-GB" sz="2000" b="1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HR</a:t>
            </a:r>
            <a:r>
              <a:rPr lang="en-GB" sz="2000" dirty="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rPr>
              <a:t>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13278" r="4526" b="2379"/>
          <a:stretch>
            <a:fillRect/>
          </a:stretch>
        </p:blipFill>
        <p:spPr bwMode="auto">
          <a:xfrm>
            <a:off x="3189288" y="2947988"/>
            <a:ext cx="2906712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111750" y="4354513"/>
            <a:ext cx="46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mtClean="0">
                <a:solidFill>
                  <a:srgbClr val="FFFFFF"/>
                </a:solidFill>
                <a:cs typeface="ＭＳ Ｐゴシック" charset="0"/>
              </a:rPr>
              <a:t>MR</a:t>
            </a: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5243513" y="4178300"/>
            <a:ext cx="80962" cy="603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5210175" y="4208463"/>
            <a:ext cx="61913" cy="1016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5321300" y="4135438"/>
            <a:ext cx="61913" cy="1016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5229225" y="3271838"/>
            <a:ext cx="931863" cy="892175"/>
          </a:xfrm>
          <a:prstGeom prst="lin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670550" y="3675063"/>
            <a:ext cx="41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mtClean="0">
                <a:solidFill>
                  <a:srgbClr val="FFFFFF"/>
                </a:solidFill>
                <a:cs typeface="ＭＳ Ｐゴシック" charset="0"/>
              </a:rPr>
              <a:t>LR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2701925" y="4224338"/>
            <a:ext cx="55563" cy="92075"/>
          </a:xfrm>
          <a:prstGeom prst="line">
            <a:avLst/>
          </a:prstGeom>
          <a:noFill/>
          <a:ln w="317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724150" y="4119563"/>
            <a:ext cx="41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mtClean="0">
                <a:solidFill>
                  <a:srgbClr val="FFFFFF"/>
                </a:solidFill>
                <a:cs typeface="ＭＳ Ｐゴシック" charset="0"/>
              </a:rPr>
              <a:t>LR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8" t="14763" r="9180" b="14885"/>
          <a:stretch>
            <a:fillRect/>
          </a:stretch>
        </p:blipFill>
        <p:spPr bwMode="auto">
          <a:xfrm>
            <a:off x="6221413" y="2951163"/>
            <a:ext cx="25876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8185150" y="4087813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mtClean="0">
                <a:solidFill>
                  <a:srgbClr val="FFFFFF"/>
                </a:solidFill>
                <a:cs typeface="ＭＳ Ｐゴシック" charset="0"/>
              </a:rPr>
              <a:t>HR</a:t>
            </a: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8291513" y="4013200"/>
            <a:ext cx="80962" cy="603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8258175" y="4043363"/>
            <a:ext cx="61913" cy="1016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8369300" y="3970338"/>
            <a:ext cx="61913" cy="1016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7258331" y="5916613"/>
            <a:ext cx="894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 smtClean="0">
                <a:solidFill>
                  <a:srgbClr val="333399"/>
                </a:solidFill>
                <a:cs typeface="ＭＳ Ｐゴシック" charset="0"/>
              </a:rPr>
              <a:t>Local </a:t>
            </a:r>
            <a:r>
              <a:rPr lang="es-ES" sz="1200" b="1" dirty="0" err="1" smtClean="0">
                <a:solidFill>
                  <a:srgbClr val="333399"/>
                </a:solidFill>
                <a:cs typeface="ＭＳ Ｐゴシック" charset="0"/>
              </a:rPr>
              <a:t>site</a:t>
            </a:r>
            <a:endParaRPr lang="es-ES" sz="1200" b="1" dirty="0">
              <a:solidFill>
                <a:srgbClr val="333399"/>
              </a:solidFill>
              <a:cs typeface="ＭＳ Ｐゴシック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 err="1" smtClean="0">
                <a:solidFill>
                  <a:srgbClr val="333399"/>
                </a:solidFill>
                <a:cs typeface="ＭＳ Ｐゴシック" charset="0"/>
              </a:rPr>
              <a:t>e.g</a:t>
            </a:r>
            <a:r>
              <a:rPr lang="es-ES" sz="1200" b="1" dirty="0" smtClean="0">
                <a:solidFill>
                  <a:srgbClr val="333399"/>
                </a:solidFill>
                <a:cs typeface="ＭＳ Ｐゴシック" charset="0"/>
              </a:rPr>
              <a:t>., </a:t>
            </a:r>
            <a:r>
              <a:rPr lang="es-ES" sz="1200" b="1" dirty="0" err="1" smtClean="0">
                <a:solidFill>
                  <a:srgbClr val="333399"/>
                </a:solidFill>
                <a:cs typeface="ＭＳ Ｐゴシック" charset="0"/>
              </a:rPr>
              <a:t>city</a:t>
            </a:r>
            <a:endParaRPr lang="es-ES" sz="1200" b="1" dirty="0" smtClean="0">
              <a:solidFill>
                <a:srgbClr val="333399"/>
              </a:solidFill>
              <a:cs typeface="ＭＳ Ｐゴシック" charset="0"/>
            </a:endParaRP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3427413" y="5789613"/>
            <a:ext cx="2678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1200" b="1" dirty="0" smtClean="0">
                <a:solidFill>
                  <a:srgbClr val="333399"/>
                </a:solidFill>
              </a:rPr>
              <a:t>Country / </a:t>
            </a:r>
            <a:r>
              <a:rPr lang="es-ES" sz="1200" b="1" dirty="0" err="1" smtClean="0">
                <a:solidFill>
                  <a:srgbClr val="333399"/>
                </a:solidFill>
              </a:rPr>
              <a:t>region</a:t>
            </a:r>
            <a:endParaRPr lang="es-ES" sz="1200" b="1" dirty="0" smtClean="0">
              <a:solidFill>
                <a:srgbClr val="333399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1200" b="1" dirty="0" err="1" smtClean="0">
                <a:solidFill>
                  <a:srgbClr val="333399"/>
                </a:solidFill>
              </a:rPr>
              <a:t>e.g</a:t>
            </a:r>
            <a:r>
              <a:rPr lang="es-ES" sz="1200" b="1" dirty="0" smtClean="0">
                <a:solidFill>
                  <a:srgbClr val="333399"/>
                </a:solidFill>
              </a:rPr>
              <a:t>. </a:t>
            </a:r>
            <a:r>
              <a:rPr lang="es-ES" sz="1200" b="1" dirty="0" err="1" smtClean="0">
                <a:solidFill>
                  <a:srgbClr val="333399"/>
                </a:solidFill>
              </a:rPr>
              <a:t>Gulf</a:t>
            </a:r>
            <a:r>
              <a:rPr lang="es-ES" sz="1200" b="1" dirty="0" smtClean="0">
                <a:solidFill>
                  <a:srgbClr val="333399"/>
                </a:solidFill>
              </a:rPr>
              <a:t> </a:t>
            </a:r>
            <a:r>
              <a:rPr lang="es-ES" sz="1200" b="1" dirty="0" err="1" smtClean="0">
                <a:solidFill>
                  <a:srgbClr val="333399"/>
                </a:solidFill>
              </a:rPr>
              <a:t>Coast</a:t>
            </a:r>
            <a:r>
              <a:rPr lang="es-ES" sz="1200" b="1" dirty="0" smtClean="0">
                <a:solidFill>
                  <a:srgbClr val="333399"/>
                </a:solidFill>
              </a:rPr>
              <a:t>, US</a:t>
            </a:r>
            <a:endParaRPr lang="es-ES" sz="1200" b="1" dirty="0">
              <a:solidFill>
                <a:srgbClr val="333399"/>
              </a:solidFill>
            </a:endParaRPr>
          </a:p>
        </p:txBody>
      </p:sp>
      <p:sp>
        <p:nvSpPr>
          <p:cNvPr id="17429" name="Rectangle 21"/>
          <p:cNvSpPr>
            <a:spLocks noGrp="1" noChangeArrowheads="1"/>
          </p:cNvSpPr>
          <p:nvPr>
            <p:ph type="title"/>
          </p:nvPr>
        </p:nvSpPr>
        <p:spPr>
          <a:xfrm>
            <a:off x="4962525" y="476672"/>
            <a:ext cx="3968750" cy="1209675"/>
          </a:xfrm>
        </p:spPr>
        <p:txBody>
          <a:bodyPr/>
          <a:lstStyle/>
          <a:p>
            <a:pPr algn="r" eaLnBrk="1" hangingPunct="1">
              <a:defRPr/>
            </a:pPr>
            <a:r>
              <a:rPr lang="es-ES" sz="3600" dirty="0" smtClean="0">
                <a:cs typeface="+mj-cs"/>
              </a:rPr>
              <a:t>3 </a:t>
            </a:r>
            <a:r>
              <a:rPr lang="es-ES" sz="3600" dirty="0" err="1" smtClean="0">
                <a:cs typeface="+mj-cs"/>
              </a:rPr>
              <a:t>scales</a:t>
            </a:r>
            <a:endParaRPr lang="es-ES" sz="3600" dirty="0">
              <a:cs typeface="+mj-cs"/>
            </a:endParaRPr>
          </a:p>
        </p:txBody>
      </p:sp>
      <p:pic>
        <p:nvPicPr>
          <p:cNvPr id="17431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00600"/>
            <a:ext cx="1619250" cy="1114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ight Arrow 1"/>
          <p:cNvSpPr>
            <a:spLocks noChangeArrowheads="1"/>
          </p:cNvSpPr>
          <p:nvPr/>
        </p:nvSpPr>
        <p:spPr bwMode="auto">
          <a:xfrm>
            <a:off x="1827461" y="6140450"/>
            <a:ext cx="5264819" cy="717550"/>
          </a:xfrm>
          <a:prstGeom prst="rightArrow">
            <a:avLst>
              <a:gd name="adj1" fmla="val 50000"/>
              <a:gd name="adj2" fmla="val 5001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40983" name="TextBox 2"/>
          <p:cNvSpPr txBox="1">
            <a:spLocks noChangeArrowheads="1"/>
          </p:cNvSpPr>
          <p:nvPr/>
        </p:nvSpPr>
        <p:spPr bwMode="auto">
          <a:xfrm>
            <a:off x="1763688" y="6300528"/>
            <a:ext cx="54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Data + detail/resolution of processes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1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498752" y="908720"/>
            <a:ext cx="45091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36699"/>
                </a:solidFill>
                <a:latin typeface="Arial" charset="0"/>
              </a:defRPr>
            </a:lvl9pPr>
          </a:lstStyle>
          <a:p>
            <a:r>
              <a:rPr lang="es-ES" dirty="0" err="1"/>
              <a:t>Example</a:t>
            </a:r>
            <a:r>
              <a:rPr lang="es-ES" dirty="0"/>
              <a:t> of </a:t>
            </a:r>
            <a:r>
              <a:rPr lang="es-ES" dirty="0" err="1"/>
              <a:t>risk</a:t>
            </a:r>
            <a:r>
              <a:rPr lang="es-ES" dirty="0"/>
              <a:t> </a:t>
            </a:r>
            <a:r>
              <a:rPr lang="es-ES" dirty="0" err="1"/>
              <a:t>integration</a:t>
            </a:r>
            <a:r>
              <a:rPr lang="es-ES" dirty="0"/>
              <a:t> 1: </a:t>
            </a:r>
          </a:p>
          <a:p>
            <a:r>
              <a:rPr lang="es-ES" dirty="0" err="1"/>
              <a:t>Erosion</a:t>
            </a:r>
            <a:r>
              <a:rPr lang="es-ES" dirty="0"/>
              <a:t> </a:t>
            </a:r>
            <a:r>
              <a:rPr lang="es-ES" dirty="0" err="1"/>
              <a:t>Risk</a:t>
            </a:r>
            <a:r>
              <a:rPr lang="es-ES" dirty="0"/>
              <a:t> (Sandy </a:t>
            </a:r>
            <a:r>
              <a:rPr lang="es-ES" dirty="0" err="1"/>
              <a:t>Beaches</a:t>
            </a:r>
            <a:r>
              <a:rPr lang="es-ES" dirty="0"/>
              <a:t>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148064" y="3409255"/>
            <a:ext cx="338437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i="1" dirty="0" err="1" smtClean="0"/>
              <a:t>Beaches</a:t>
            </a:r>
            <a:r>
              <a:rPr lang="es-ES" sz="1400" b="1" i="1" dirty="0" smtClean="0"/>
              <a:t> as a </a:t>
            </a:r>
            <a:r>
              <a:rPr lang="es-ES" sz="1400" b="1" i="1" dirty="0" err="1" smtClean="0"/>
              <a:t>resource</a:t>
            </a:r>
            <a:r>
              <a:rPr lang="es-ES" sz="1400" b="1" i="1" dirty="0" smtClean="0"/>
              <a:t> </a:t>
            </a:r>
            <a:endParaRPr lang="es-ES" sz="1400" b="1" i="1" dirty="0"/>
          </a:p>
        </p:txBody>
      </p:sp>
      <p:sp>
        <p:nvSpPr>
          <p:cNvPr id="10" name="9 Rectángulo"/>
          <p:cNvSpPr/>
          <p:nvPr/>
        </p:nvSpPr>
        <p:spPr>
          <a:xfrm>
            <a:off x="518254" y="3411415"/>
            <a:ext cx="343395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400" b="1" i="1" dirty="0" err="1" smtClean="0"/>
              <a:t>Urban</a:t>
            </a:r>
            <a:r>
              <a:rPr lang="es-ES" sz="1400" b="1" i="1" dirty="0" smtClean="0"/>
              <a:t> </a:t>
            </a:r>
            <a:r>
              <a:rPr lang="es-ES" sz="1400" b="1" i="1" dirty="0" err="1" smtClean="0"/>
              <a:t>beaches</a:t>
            </a:r>
            <a:r>
              <a:rPr lang="es-ES" sz="1400" b="1" i="1" dirty="0" smtClean="0"/>
              <a:t> as a natural </a:t>
            </a:r>
            <a:r>
              <a:rPr lang="es-ES" sz="1400" b="1" i="1" dirty="0" err="1" smtClean="0"/>
              <a:t>protection</a:t>
            </a:r>
            <a:endParaRPr lang="es-ES" sz="1400" b="1" i="1" dirty="0"/>
          </a:p>
        </p:txBody>
      </p:sp>
      <p:pic>
        <p:nvPicPr>
          <p:cNvPr id="39941" name="Picture 5" descr="esquema_eros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0" y="1710100"/>
            <a:ext cx="3960440" cy="1553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rosionBruu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15305"/>
            <a:ext cx="4466915" cy="299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rosionBruun_recurs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350033" cy="30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2679" y="1701217"/>
            <a:ext cx="395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functions: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6" y="2163491"/>
            <a:ext cx="395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Coastal Urban areas protection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Resource (Tourism) </a:t>
            </a:r>
          </a:p>
        </p:txBody>
      </p:sp>
      <p:pic>
        <p:nvPicPr>
          <p:cNvPr id="14" name="Picture 66" descr="logoc3a_bor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00" y="58420"/>
            <a:ext cx="682382" cy="5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8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89" name="Object 45"/>
          <p:cNvGraphicFramePr>
            <a:graphicFrameLocks noChangeAspect="1"/>
          </p:cNvGraphicFramePr>
          <p:nvPr/>
        </p:nvGraphicFramePr>
        <p:xfrm>
          <a:off x="773113" y="4895850"/>
          <a:ext cx="214312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4" imgW="825142" imgH="774364" progId="Equation.DSMT4">
                  <p:embed/>
                </p:oleObj>
              </mc:Choice>
              <mc:Fallback>
                <p:oleObj name="Equation" r:id="rId4" imgW="825142" imgH="77436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4895850"/>
                        <a:ext cx="2143125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693" name="Line 53"/>
          <p:cNvSpPr>
            <a:spLocks noChangeShapeType="1"/>
          </p:cNvSpPr>
          <p:nvPr/>
        </p:nvSpPr>
        <p:spPr bwMode="auto">
          <a:xfrm>
            <a:off x="2792413" y="5232400"/>
            <a:ext cx="1206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48694" name="Picture 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822325"/>
            <a:ext cx="560705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695" name="Line 55"/>
          <p:cNvSpPr>
            <a:spLocks noChangeShapeType="1"/>
          </p:cNvSpPr>
          <p:nvPr/>
        </p:nvSpPr>
        <p:spPr bwMode="auto">
          <a:xfrm flipV="1">
            <a:off x="4614863" y="4570413"/>
            <a:ext cx="0" cy="221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96" name="Line 56"/>
          <p:cNvSpPr>
            <a:spLocks noChangeShapeType="1"/>
          </p:cNvSpPr>
          <p:nvPr/>
        </p:nvSpPr>
        <p:spPr bwMode="auto">
          <a:xfrm>
            <a:off x="4589463" y="6783388"/>
            <a:ext cx="401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97" name="Freeform 57"/>
          <p:cNvSpPr>
            <a:spLocks/>
          </p:cNvSpPr>
          <p:nvPr/>
        </p:nvSpPr>
        <p:spPr bwMode="auto">
          <a:xfrm>
            <a:off x="4659313" y="5268913"/>
            <a:ext cx="2771775" cy="1504950"/>
          </a:xfrm>
          <a:custGeom>
            <a:avLst/>
            <a:gdLst>
              <a:gd name="T0" fmla="*/ 0 w 2346"/>
              <a:gd name="T1" fmla="*/ 1504950 h 1524"/>
              <a:gd name="T2" fmla="*/ 198490 w 2346"/>
              <a:gd name="T3" fmla="*/ 1504950 h 1524"/>
              <a:gd name="T4" fmla="*/ 326091 w 2346"/>
              <a:gd name="T5" fmla="*/ 1504950 h 1524"/>
              <a:gd name="T6" fmla="*/ 482048 w 2346"/>
              <a:gd name="T7" fmla="*/ 1504950 h 1524"/>
              <a:gd name="T8" fmla="*/ 666360 w 2346"/>
              <a:gd name="T9" fmla="*/ 1487175 h 1524"/>
              <a:gd name="T10" fmla="*/ 793961 w 2346"/>
              <a:gd name="T11" fmla="*/ 1451625 h 1524"/>
              <a:gd name="T12" fmla="*/ 893206 w 2346"/>
              <a:gd name="T13" fmla="*/ 1368675 h 1524"/>
              <a:gd name="T14" fmla="*/ 964096 w 2346"/>
              <a:gd name="T15" fmla="*/ 1273875 h 1524"/>
              <a:gd name="T16" fmla="*/ 1020807 w 2346"/>
              <a:gd name="T17" fmla="*/ 1155375 h 1524"/>
              <a:gd name="T18" fmla="*/ 1105874 w 2346"/>
              <a:gd name="T19" fmla="*/ 942075 h 1524"/>
              <a:gd name="T20" fmla="*/ 1212209 w 2346"/>
              <a:gd name="T21" fmla="*/ 675450 h 1524"/>
              <a:gd name="T22" fmla="*/ 1297276 w 2346"/>
              <a:gd name="T23" fmla="*/ 414750 h 1524"/>
              <a:gd name="T24" fmla="*/ 1368165 w 2346"/>
              <a:gd name="T25" fmla="*/ 195525 h 1524"/>
              <a:gd name="T26" fmla="*/ 1453232 w 2346"/>
              <a:gd name="T27" fmla="*/ 53325 h 1524"/>
              <a:gd name="T28" fmla="*/ 1538300 w 2346"/>
              <a:gd name="T29" fmla="*/ 0 h 1524"/>
              <a:gd name="T30" fmla="*/ 1616278 w 2346"/>
              <a:gd name="T31" fmla="*/ 77025 h 1524"/>
              <a:gd name="T32" fmla="*/ 1687167 w 2346"/>
              <a:gd name="T33" fmla="*/ 231075 h 1524"/>
              <a:gd name="T34" fmla="*/ 1807679 w 2346"/>
              <a:gd name="T35" fmla="*/ 545100 h 1524"/>
              <a:gd name="T36" fmla="*/ 1921102 w 2346"/>
              <a:gd name="T37" fmla="*/ 936150 h 1524"/>
              <a:gd name="T38" fmla="*/ 2034525 w 2346"/>
              <a:gd name="T39" fmla="*/ 1179075 h 1524"/>
              <a:gd name="T40" fmla="*/ 2105415 w 2346"/>
              <a:gd name="T41" fmla="*/ 1309425 h 1524"/>
              <a:gd name="T42" fmla="*/ 2197571 w 2346"/>
              <a:gd name="T43" fmla="*/ 1410150 h 1524"/>
              <a:gd name="T44" fmla="*/ 2296816 w 2346"/>
              <a:gd name="T45" fmla="*/ 1475325 h 1524"/>
              <a:gd name="T46" fmla="*/ 2445684 w 2346"/>
              <a:gd name="T47" fmla="*/ 1499025 h 1524"/>
              <a:gd name="T48" fmla="*/ 2622907 w 2346"/>
              <a:gd name="T49" fmla="*/ 1499025 h 1524"/>
              <a:gd name="T50" fmla="*/ 2771775 w 2346"/>
              <a:gd name="T51" fmla="*/ 1504950 h 15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346" h="1524">
                <a:moveTo>
                  <a:pt x="0" y="1524"/>
                </a:moveTo>
                <a:lnTo>
                  <a:pt x="168" y="1524"/>
                </a:lnTo>
                <a:lnTo>
                  <a:pt x="276" y="1524"/>
                </a:lnTo>
                <a:lnTo>
                  <a:pt x="408" y="1524"/>
                </a:lnTo>
                <a:lnTo>
                  <a:pt x="564" y="1506"/>
                </a:lnTo>
                <a:lnTo>
                  <a:pt x="672" y="1470"/>
                </a:lnTo>
                <a:lnTo>
                  <a:pt x="756" y="1386"/>
                </a:lnTo>
                <a:lnTo>
                  <a:pt x="816" y="1290"/>
                </a:lnTo>
                <a:lnTo>
                  <a:pt x="864" y="1170"/>
                </a:lnTo>
                <a:lnTo>
                  <a:pt x="936" y="954"/>
                </a:lnTo>
                <a:lnTo>
                  <a:pt x="1026" y="684"/>
                </a:lnTo>
                <a:lnTo>
                  <a:pt x="1098" y="420"/>
                </a:lnTo>
                <a:lnTo>
                  <a:pt x="1158" y="198"/>
                </a:lnTo>
                <a:lnTo>
                  <a:pt x="1230" y="54"/>
                </a:lnTo>
                <a:lnTo>
                  <a:pt x="1302" y="0"/>
                </a:lnTo>
                <a:lnTo>
                  <a:pt x="1368" y="78"/>
                </a:lnTo>
                <a:lnTo>
                  <a:pt x="1428" y="234"/>
                </a:lnTo>
                <a:lnTo>
                  <a:pt x="1530" y="552"/>
                </a:lnTo>
                <a:lnTo>
                  <a:pt x="1626" y="948"/>
                </a:lnTo>
                <a:lnTo>
                  <a:pt x="1722" y="1194"/>
                </a:lnTo>
                <a:lnTo>
                  <a:pt x="1782" y="1326"/>
                </a:lnTo>
                <a:lnTo>
                  <a:pt x="1860" y="1428"/>
                </a:lnTo>
                <a:lnTo>
                  <a:pt x="1944" y="1494"/>
                </a:lnTo>
                <a:lnTo>
                  <a:pt x="2070" y="1518"/>
                </a:lnTo>
                <a:lnTo>
                  <a:pt x="2220" y="1518"/>
                </a:lnTo>
                <a:lnTo>
                  <a:pt x="2346" y="1524"/>
                </a:lnTo>
              </a:path>
            </a:pathLst>
          </a:cu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698" name="Text Box 58"/>
          <p:cNvSpPr txBox="1">
            <a:spLocks noChangeArrowheads="1"/>
          </p:cNvSpPr>
          <p:nvPr/>
        </p:nvSpPr>
        <p:spPr bwMode="auto">
          <a:xfrm>
            <a:off x="8567738" y="66643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1648699" name="Text Box 59"/>
          <p:cNvSpPr txBox="1">
            <a:spLocks noChangeArrowheads="1"/>
          </p:cNvSpPr>
          <p:nvPr/>
        </p:nvSpPr>
        <p:spPr bwMode="auto">
          <a:xfrm>
            <a:off x="4618038" y="4657725"/>
            <a:ext cx="60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f(R)</a:t>
            </a:r>
          </a:p>
        </p:txBody>
      </p:sp>
      <p:sp>
        <p:nvSpPr>
          <p:cNvPr id="1648700" name="Line 60"/>
          <p:cNvSpPr>
            <a:spLocks noChangeShapeType="1"/>
          </p:cNvSpPr>
          <p:nvPr/>
        </p:nvSpPr>
        <p:spPr bwMode="auto">
          <a:xfrm>
            <a:off x="6196013" y="5283200"/>
            <a:ext cx="0" cy="14986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01" name="Line 61"/>
          <p:cNvSpPr>
            <a:spLocks noChangeShapeType="1"/>
          </p:cNvSpPr>
          <p:nvPr/>
        </p:nvSpPr>
        <p:spPr bwMode="auto">
          <a:xfrm>
            <a:off x="2970213" y="5791200"/>
            <a:ext cx="104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02" name="Line 62"/>
          <p:cNvSpPr>
            <a:spLocks noChangeShapeType="1"/>
          </p:cNvSpPr>
          <p:nvPr/>
        </p:nvSpPr>
        <p:spPr bwMode="auto">
          <a:xfrm>
            <a:off x="2779713" y="6400800"/>
            <a:ext cx="1206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03" name="Freeform 63"/>
          <p:cNvSpPr>
            <a:spLocks/>
          </p:cNvSpPr>
          <p:nvPr/>
        </p:nvSpPr>
        <p:spPr bwMode="auto">
          <a:xfrm>
            <a:off x="4659313" y="5281613"/>
            <a:ext cx="2771775" cy="1504950"/>
          </a:xfrm>
          <a:custGeom>
            <a:avLst/>
            <a:gdLst>
              <a:gd name="T0" fmla="*/ 0 w 2346"/>
              <a:gd name="T1" fmla="*/ 1504950 h 1524"/>
              <a:gd name="T2" fmla="*/ 198490 w 2346"/>
              <a:gd name="T3" fmla="*/ 1504950 h 1524"/>
              <a:gd name="T4" fmla="*/ 326091 w 2346"/>
              <a:gd name="T5" fmla="*/ 1504950 h 1524"/>
              <a:gd name="T6" fmla="*/ 482048 w 2346"/>
              <a:gd name="T7" fmla="*/ 1504950 h 1524"/>
              <a:gd name="T8" fmla="*/ 666360 w 2346"/>
              <a:gd name="T9" fmla="*/ 1487175 h 1524"/>
              <a:gd name="T10" fmla="*/ 793961 w 2346"/>
              <a:gd name="T11" fmla="*/ 1451625 h 1524"/>
              <a:gd name="T12" fmla="*/ 893206 w 2346"/>
              <a:gd name="T13" fmla="*/ 1368675 h 1524"/>
              <a:gd name="T14" fmla="*/ 964096 w 2346"/>
              <a:gd name="T15" fmla="*/ 1273875 h 1524"/>
              <a:gd name="T16" fmla="*/ 1020807 w 2346"/>
              <a:gd name="T17" fmla="*/ 1155375 h 1524"/>
              <a:gd name="T18" fmla="*/ 1105874 w 2346"/>
              <a:gd name="T19" fmla="*/ 942075 h 1524"/>
              <a:gd name="T20" fmla="*/ 1212209 w 2346"/>
              <a:gd name="T21" fmla="*/ 675450 h 1524"/>
              <a:gd name="T22" fmla="*/ 1297276 w 2346"/>
              <a:gd name="T23" fmla="*/ 414750 h 1524"/>
              <a:gd name="T24" fmla="*/ 1368165 w 2346"/>
              <a:gd name="T25" fmla="*/ 195525 h 1524"/>
              <a:gd name="T26" fmla="*/ 1453232 w 2346"/>
              <a:gd name="T27" fmla="*/ 53325 h 1524"/>
              <a:gd name="T28" fmla="*/ 1538300 w 2346"/>
              <a:gd name="T29" fmla="*/ 0 h 1524"/>
              <a:gd name="T30" fmla="*/ 1616278 w 2346"/>
              <a:gd name="T31" fmla="*/ 77025 h 1524"/>
              <a:gd name="T32" fmla="*/ 1687167 w 2346"/>
              <a:gd name="T33" fmla="*/ 231075 h 1524"/>
              <a:gd name="T34" fmla="*/ 1807679 w 2346"/>
              <a:gd name="T35" fmla="*/ 545100 h 1524"/>
              <a:gd name="T36" fmla="*/ 1921102 w 2346"/>
              <a:gd name="T37" fmla="*/ 936150 h 1524"/>
              <a:gd name="T38" fmla="*/ 2034525 w 2346"/>
              <a:gd name="T39" fmla="*/ 1179075 h 1524"/>
              <a:gd name="T40" fmla="*/ 2105415 w 2346"/>
              <a:gd name="T41" fmla="*/ 1309425 h 1524"/>
              <a:gd name="T42" fmla="*/ 2197571 w 2346"/>
              <a:gd name="T43" fmla="*/ 1410150 h 1524"/>
              <a:gd name="T44" fmla="*/ 2296816 w 2346"/>
              <a:gd name="T45" fmla="*/ 1475325 h 1524"/>
              <a:gd name="T46" fmla="*/ 2445684 w 2346"/>
              <a:gd name="T47" fmla="*/ 1499025 h 1524"/>
              <a:gd name="T48" fmla="*/ 2622907 w 2346"/>
              <a:gd name="T49" fmla="*/ 1499025 h 1524"/>
              <a:gd name="T50" fmla="*/ 2771775 w 2346"/>
              <a:gd name="T51" fmla="*/ 1504950 h 15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346" h="1524">
                <a:moveTo>
                  <a:pt x="0" y="1524"/>
                </a:moveTo>
                <a:lnTo>
                  <a:pt x="168" y="1524"/>
                </a:lnTo>
                <a:lnTo>
                  <a:pt x="276" y="1524"/>
                </a:lnTo>
                <a:lnTo>
                  <a:pt x="408" y="1524"/>
                </a:lnTo>
                <a:lnTo>
                  <a:pt x="564" y="1506"/>
                </a:lnTo>
                <a:lnTo>
                  <a:pt x="672" y="1470"/>
                </a:lnTo>
                <a:lnTo>
                  <a:pt x="756" y="1386"/>
                </a:lnTo>
                <a:lnTo>
                  <a:pt x="816" y="1290"/>
                </a:lnTo>
                <a:lnTo>
                  <a:pt x="864" y="1170"/>
                </a:lnTo>
                <a:lnTo>
                  <a:pt x="936" y="954"/>
                </a:lnTo>
                <a:lnTo>
                  <a:pt x="1026" y="684"/>
                </a:lnTo>
                <a:lnTo>
                  <a:pt x="1098" y="420"/>
                </a:lnTo>
                <a:lnTo>
                  <a:pt x="1158" y="198"/>
                </a:lnTo>
                <a:lnTo>
                  <a:pt x="1230" y="54"/>
                </a:lnTo>
                <a:lnTo>
                  <a:pt x="1302" y="0"/>
                </a:lnTo>
                <a:lnTo>
                  <a:pt x="1368" y="78"/>
                </a:lnTo>
                <a:lnTo>
                  <a:pt x="1428" y="234"/>
                </a:lnTo>
                <a:lnTo>
                  <a:pt x="1530" y="552"/>
                </a:lnTo>
                <a:lnTo>
                  <a:pt x="1626" y="948"/>
                </a:lnTo>
                <a:lnTo>
                  <a:pt x="1722" y="1194"/>
                </a:lnTo>
                <a:lnTo>
                  <a:pt x="1782" y="1326"/>
                </a:lnTo>
                <a:lnTo>
                  <a:pt x="1860" y="1428"/>
                </a:lnTo>
                <a:lnTo>
                  <a:pt x="1944" y="1494"/>
                </a:lnTo>
                <a:lnTo>
                  <a:pt x="2070" y="1518"/>
                </a:lnTo>
                <a:lnTo>
                  <a:pt x="2220" y="1518"/>
                </a:lnTo>
                <a:lnTo>
                  <a:pt x="2346" y="1524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05" name="Text Box 65"/>
          <p:cNvSpPr txBox="1">
            <a:spLocks noChangeArrowheads="1"/>
          </p:cNvSpPr>
          <p:nvPr/>
        </p:nvSpPr>
        <p:spPr bwMode="auto">
          <a:xfrm>
            <a:off x="6348413" y="2135188"/>
            <a:ext cx="2324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change</a:t>
            </a: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vulnerability</a:t>
            </a:r>
            <a:endParaRPr lang="es-ES" b="1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  <a:defRPr/>
            </a:pP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change</a:t>
            </a:r>
            <a:r>
              <a:rPr lang="es-ES" b="1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s-ES" b="1" dirty="0" err="1">
                <a:latin typeface="Arial Narrow" charset="0"/>
                <a:ea typeface="ＭＳ Ｐゴシック" charset="0"/>
                <a:cs typeface="ＭＳ Ｐゴシック" charset="0"/>
              </a:rPr>
              <a:t>hazard</a:t>
            </a:r>
            <a:endParaRPr lang="es-ES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06" name="Freeform 66"/>
          <p:cNvSpPr>
            <a:spLocks/>
          </p:cNvSpPr>
          <p:nvPr/>
        </p:nvSpPr>
        <p:spPr bwMode="auto">
          <a:xfrm>
            <a:off x="7046913" y="939800"/>
            <a:ext cx="1473200" cy="1092200"/>
          </a:xfrm>
          <a:custGeom>
            <a:avLst/>
            <a:gdLst>
              <a:gd name="T0" fmla="*/ 0 w 928"/>
              <a:gd name="T1" fmla="*/ 0 h 688"/>
              <a:gd name="T2" fmla="*/ 12700 w 928"/>
              <a:gd name="T3" fmla="*/ 1092200 h 688"/>
              <a:gd name="T4" fmla="*/ 1473200 w 928"/>
              <a:gd name="T5" fmla="*/ 1092200 h 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8" h="688">
                <a:moveTo>
                  <a:pt x="0" y="0"/>
                </a:moveTo>
                <a:lnTo>
                  <a:pt x="8" y="688"/>
                </a:lnTo>
                <a:lnTo>
                  <a:pt x="928" y="6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07" name="Freeform 67"/>
          <p:cNvSpPr>
            <a:spLocks/>
          </p:cNvSpPr>
          <p:nvPr/>
        </p:nvSpPr>
        <p:spPr bwMode="auto">
          <a:xfrm>
            <a:off x="7110413" y="609600"/>
            <a:ext cx="1371600" cy="1409700"/>
          </a:xfrm>
          <a:custGeom>
            <a:avLst/>
            <a:gdLst>
              <a:gd name="T0" fmla="*/ 0 w 864"/>
              <a:gd name="T1" fmla="*/ 1409700 h 888"/>
              <a:gd name="T2" fmla="*/ 520700 w 864"/>
              <a:gd name="T3" fmla="*/ 1257300 h 888"/>
              <a:gd name="T4" fmla="*/ 1041400 w 864"/>
              <a:gd name="T5" fmla="*/ 660400 h 888"/>
              <a:gd name="T6" fmla="*/ 1371600 w 864"/>
              <a:gd name="T7" fmla="*/ 0 h 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4" h="888">
                <a:moveTo>
                  <a:pt x="0" y="888"/>
                </a:moveTo>
                <a:cubicBezTo>
                  <a:pt x="109" y="879"/>
                  <a:pt x="219" y="871"/>
                  <a:pt x="328" y="792"/>
                </a:cubicBezTo>
                <a:cubicBezTo>
                  <a:pt x="437" y="713"/>
                  <a:pt x="567" y="548"/>
                  <a:pt x="656" y="416"/>
                </a:cubicBezTo>
                <a:cubicBezTo>
                  <a:pt x="745" y="284"/>
                  <a:pt x="804" y="142"/>
                  <a:pt x="86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08" name="Text Box 68"/>
          <p:cNvSpPr txBox="1">
            <a:spLocks noChangeArrowheads="1"/>
          </p:cNvSpPr>
          <p:nvPr/>
        </p:nvSpPr>
        <p:spPr bwMode="auto">
          <a:xfrm>
            <a:off x="8364538" y="239713"/>
            <a:ext cx="649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V(z)</a:t>
            </a:r>
          </a:p>
        </p:txBody>
      </p:sp>
      <p:sp>
        <p:nvSpPr>
          <p:cNvPr id="1648709" name="Freeform 69"/>
          <p:cNvSpPr>
            <a:spLocks/>
          </p:cNvSpPr>
          <p:nvPr/>
        </p:nvSpPr>
        <p:spPr bwMode="auto">
          <a:xfrm>
            <a:off x="7123113" y="596900"/>
            <a:ext cx="927100" cy="1409700"/>
          </a:xfrm>
          <a:custGeom>
            <a:avLst/>
            <a:gdLst>
              <a:gd name="T0" fmla="*/ 0 w 864"/>
              <a:gd name="T1" fmla="*/ 1409700 h 888"/>
              <a:gd name="T2" fmla="*/ 351955 w 864"/>
              <a:gd name="T3" fmla="*/ 1257300 h 888"/>
              <a:gd name="T4" fmla="*/ 703909 w 864"/>
              <a:gd name="T5" fmla="*/ 660400 h 888"/>
              <a:gd name="T6" fmla="*/ 927100 w 864"/>
              <a:gd name="T7" fmla="*/ 0 h 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4" h="888">
                <a:moveTo>
                  <a:pt x="0" y="888"/>
                </a:moveTo>
                <a:cubicBezTo>
                  <a:pt x="109" y="879"/>
                  <a:pt x="219" y="871"/>
                  <a:pt x="328" y="792"/>
                </a:cubicBezTo>
                <a:cubicBezTo>
                  <a:pt x="437" y="713"/>
                  <a:pt x="567" y="548"/>
                  <a:pt x="656" y="416"/>
                </a:cubicBezTo>
                <a:cubicBezTo>
                  <a:pt x="745" y="284"/>
                  <a:pt x="804" y="142"/>
                  <a:pt x="864" y="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10" name="Line 70"/>
          <p:cNvSpPr>
            <a:spLocks noChangeShapeType="1"/>
          </p:cNvSpPr>
          <p:nvPr/>
        </p:nvSpPr>
        <p:spPr bwMode="auto">
          <a:xfrm flipH="1">
            <a:off x="8062913" y="39370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711" name="Freeform 71"/>
          <p:cNvSpPr>
            <a:spLocks/>
          </p:cNvSpPr>
          <p:nvPr/>
        </p:nvSpPr>
        <p:spPr bwMode="auto">
          <a:xfrm>
            <a:off x="7097713" y="3149600"/>
            <a:ext cx="1473200" cy="1092200"/>
          </a:xfrm>
          <a:custGeom>
            <a:avLst/>
            <a:gdLst>
              <a:gd name="T0" fmla="*/ 0 w 928"/>
              <a:gd name="T1" fmla="*/ 0 h 688"/>
              <a:gd name="T2" fmla="*/ 12700 w 928"/>
              <a:gd name="T3" fmla="*/ 1092200 h 688"/>
              <a:gd name="T4" fmla="*/ 1473200 w 928"/>
              <a:gd name="T5" fmla="*/ 1092200 h 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8" h="688">
                <a:moveTo>
                  <a:pt x="0" y="0"/>
                </a:moveTo>
                <a:lnTo>
                  <a:pt x="8" y="688"/>
                </a:lnTo>
                <a:lnTo>
                  <a:pt x="928" y="6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12" name="Freeform 72"/>
          <p:cNvSpPr>
            <a:spLocks/>
          </p:cNvSpPr>
          <p:nvPr/>
        </p:nvSpPr>
        <p:spPr bwMode="auto">
          <a:xfrm>
            <a:off x="7212013" y="3378200"/>
            <a:ext cx="1460500" cy="850900"/>
          </a:xfrm>
          <a:custGeom>
            <a:avLst/>
            <a:gdLst>
              <a:gd name="T0" fmla="*/ 0 w 920"/>
              <a:gd name="T1" fmla="*/ 850900 h 536"/>
              <a:gd name="T2" fmla="*/ 393700 w 920"/>
              <a:gd name="T3" fmla="*/ 749300 h 536"/>
              <a:gd name="T4" fmla="*/ 622300 w 920"/>
              <a:gd name="T5" fmla="*/ 266700 h 536"/>
              <a:gd name="T6" fmla="*/ 749300 w 920"/>
              <a:gd name="T7" fmla="*/ 25400 h 536"/>
              <a:gd name="T8" fmla="*/ 914400 w 920"/>
              <a:gd name="T9" fmla="*/ 114300 h 536"/>
              <a:gd name="T10" fmla="*/ 952500 w 920"/>
              <a:gd name="T11" fmla="*/ 444500 h 536"/>
              <a:gd name="T12" fmla="*/ 1117600 w 920"/>
              <a:gd name="T13" fmla="*/ 698500 h 536"/>
              <a:gd name="T14" fmla="*/ 1460500 w 920"/>
              <a:gd name="T15" fmla="*/ 850900 h 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20" h="536">
                <a:moveTo>
                  <a:pt x="0" y="536"/>
                </a:moveTo>
                <a:cubicBezTo>
                  <a:pt x="91" y="534"/>
                  <a:pt x="183" y="533"/>
                  <a:pt x="248" y="472"/>
                </a:cubicBezTo>
                <a:cubicBezTo>
                  <a:pt x="313" y="411"/>
                  <a:pt x="355" y="244"/>
                  <a:pt x="392" y="168"/>
                </a:cubicBezTo>
                <a:cubicBezTo>
                  <a:pt x="429" y="92"/>
                  <a:pt x="441" y="32"/>
                  <a:pt x="472" y="16"/>
                </a:cubicBezTo>
                <a:cubicBezTo>
                  <a:pt x="503" y="0"/>
                  <a:pt x="555" y="28"/>
                  <a:pt x="576" y="72"/>
                </a:cubicBezTo>
                <a:cubicBezTo>
                  <a:pt x="597" y="116"/>
                  <a:pt x="579" y="219"/>
                  <a:pt x="600" y="280"/>
                </a:cubicBezTo>
                <a:cubicBezTo>
                  <a:pt x="621" y="341"/>
                  <a:pt x="651" y="397"/>
                  <a:pt x="704" y="440"/>
                </a:cubicBezTo>
                <a:cubicBezTo>
                  <a:pt x="757" y="483"/>
                  <a:pt x="838" y="509"/>
                  <a:pt x="920" y="536"/>
                </a:cubicBezTo>
              </a:path>
            </a:pathLst>
          </a:custGeom>
          <a:noFill/>
          <a:ln w="317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13" name="Text Box 73"/>
          <p:cNvSpPr txBox="1">
            <a:spLocks noChangeArrowheads="1"/>
          </p:cNvSpPr>
          <p:nvPr/>
        </p:nvSpPr>
        <p:spPr bwMode="auto">
          <a:xfrm>
            <a:off x="8161338" y="3084513"/>
            <a:ext cx="54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>
                <a:latin typeface="Arial" charset="0"/>
                <a:ea typeface="ＭＳ Ｐゴシック" charset="0"/>
                <a:cs typeface="ＭＳ Ｐゴシック" charset="0"/>
              </a:rPr>
              <a:t>f(z)</a:t>
            </a:r>
          </a:p>
        </p:txBody>
      </p:sp>
      <p:sp>
        <p:nvSpPr>
          <p:cNvPr id="1648714" name="Freeform 74"/>
          <p:cNvSpPr>
            <a:spLocks/>
          </p:cNvSpPr>
          <p:nvPr/>
        </p:nvSpPr>
        <p:spPr bwMode="auto">
          <a:xfrm>
            <a:off x="7186613" y="2997200"/>
            <a:ext cx="977900" cy="1219200"/>
          </a:xfrm>
          <a:custGeom>
            <a:avLst/>
            <a:gdLst>
              <a:gd name="T0" fmla="*/ 0 w 920"/>
              <a:gd name="T1" fmla="*/ 1219200 h 536"/>
              <a:gd name="T2" fmla="*/ 263608 w 920"/>
              <a:gd name="T3" fmla="*/ 1073624 h 536"/>
              <a:gd name="T4" fmla="*/ 416670 w 920"/>
              <a:gd name="T5" fmla="*/ 382137 h 536"/>
              <a:gd name="T6" fmla="*/ 501705 w 920"/>
              <a:gd name="T7" fmla="*/ 36394 h 536"/>
              <a:gd name="T8" fmla="*/ 612250 w 920"/>
              <a:gd name="T9" fmla="*/ 163773 h 536"/>
              <a:gd name="T10" fmla="*/ 637761 w 920"/>
              <a:gd name="T11" fmla="*/ 636896 h 536"/>
              <a:gd name="T12" fmla="*/ 748306 w 920"/>
              <a:gd name="T13" fmla="*/ 1000836 h 536"/>
              <a:gd name="T14" fmla="*/ 977900 w 920"/>
              <a:gd name="T15" fmla="*/ 1219200 h 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20" h="536">
                <a:moveTo>
                  <a:pt x="0" y="536"/>
                </a:moveTo>
                <a:cubicBezTo>
                  <a:pt x="91" y="534"/>
                  <a:pt x="183" y="533"/>
                  <a:pt x="248" y="472"/>
                </a:cubicBezTo>
                <a:cubicBezTo>
                  <a:pt x="313" y="411"/>
                  <a:pt x="355" y="244"/>
                  <a:pt x="392" y="168"/>
                </a:cubicBezTo>
                <a:cubicBezTo>
                  <a:pt x="429" y="92"/>
                  <a:pt x="441" y="32"/>
                  <a:pt x="472" y="16"/>
                </a:cubicBezTo>
                <a:cubicBezTo>
                  <a:pt x="503" y="0"/>
                  <a:pt x="555" y="28"/>
                  <a:pt x="576" y="72"/>
                </a:cubicBezTo>
                <a:cubicBezTo>
                  <a:pt x="597" y="116"/>
                  <a:pt x="579" y="219"/>
                  <a:pt x="600" y="280"/>
                </a:cubicBezTo>
                <a:cubicBezTo>
                  <a:pt x="621" y="341"/>
                  <a:pt x="651" y="397"/>
                  <a:pt x="704" y="440"/>
                </a:cubicBezTo>
                <a:cubicBezTo>
                  <a:pt x="757" y="483"/>
                  <a:pt x="838" y="509"/>
                  <a:pt x="920" y="536"/>
                </a:cubicBezTo>
              </a:path>
            </a:pathLst>
          </a:custGeom>
          <a:noFill/>
          <a:ln w="31750" cap="flat">
            <a:solidFill>
              <a:srgbClr val="3366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15" name="Line 75"/>
          <p:cNvSpPr>
            <a:spLocks noChangeShapeType="1"/>
          </p:cNvSpPr>
          <p:nvPr/>
        </p:nvSpPr>
        <p:spPr bwMode="auto">
          <a:xfrm flipH="1">
            <a:off x="7720013" y="325120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2 CuadroTexto"/>
          <p:cNvSpPr txBox="1"/>
          <p:nvPr/>
        </p:nvSpPr>
        <p:spPr>
          <a:xfrm>
            <a:off x="1012825" y="-41275"/>
            <a:ext cx="6675438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+mn-ea"/>
              </a:rPr>
              <a:t>Risk Assessment in a changing climate</a:t>
            </a:r>
          </a:p>
        </p:txBody>
      </p:sp>
      <p:graphicFrame>
        <p:nvGraphicFramePr>
          <p:cNvPr id="114713" name="Object 5"/>
          <p:cNvGraphicFramePr>
            <a:graphicFrameLocks noChangeAspect="1"/>
          </p:cNvGraphicFramePr>
          <p:nvPr/>
        </p:nvGraphicFramePr>
        <p:xfrm>
          <a:off x="6942138" y="4892675"/>
          <a:ext cx="2201862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7" imgW="1524000" imgH="457200" progId="Equation.3">
                  <p:embed/>
                </p:oleObj>
              </mc:Choice>
              <mc:Fallback>
                <p:oleObj name="Equation" r:id="rId7" imgW="1524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138" y="4892675"/>
                        <a:ext cx="2201862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76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-0.04999 2.22222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1648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3" grpId="0" animBg="1"/>
      <p:bldP spid="164870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2920" r="10706" b="8657"/>
          <a:stretch>
            <a:fillRect/>
          </a:stretch>
        </p:blipFill>
        <p:spPr bwMode="auto">
          <a:xfrm>
            <a:off x="251520" y="260648"/>
            <a:ext cx="8674078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1500000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" name="3 Grupo"/>
          <p:cNvGrpSpPr>
            <a:grpSpLocks noChangeAspect="1"/>
          </p:cNvGrpSpPr>
          <p:nvPr/>
        </p:nvGrpSpPr>
        <p:grpSpPr>
          <a:xfrm>
            <a:off x="3995936" y="23416"/>
            <a:ext cx="579763" cy="579763"/>
            <a:chOff x="2454821" y="178981"/>
            <a:chExt cx="1592756" cy="1592756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 3"/>
            <p:cNvSpPr/>
            <p:nvPr/>
          </p:nvSpPr>
          <p:spPr>
            <a:xfrm rot="20700000">
              <a:off x="2454821" y="178981"/>
              <a:ext cx="1592756" cy="1592756"/>
            </a:xfrm>
            <a:prstGeom prst="gear6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 4"/>
            <p:cNvSpPr/>
            <p:nvPr/>
          </p:nvSpPr>
          <p:spPr>
            <a:xfrm>
              <a:off x="2804160" y="528320"/>
              <a:ext cx="894080" cy="89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3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6 Grupo"/>
          <p:cNvGrpSpPr>
            <a:grpSpLocks noChangeAspect="1"/>
          </p:cNvGrpSpPr>
          <p:nvPr/>
        </p:nvGrpSpPr>
        <p:grpSpPr>
          <a:xfrm>
            <a:off x="3620242" y="476672"/>
            <a:ext cx="591718" cy="591718"/>
            <a:chOff x="1544320" y="1300480"/>
            <a:chExt cx="1625600" cy="1625600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" name=" 3"/>
            <p:cNvSpPr/>
            <p:nvPr/>
          </p:nvSpPr>
          <p:spPr>
            <a:xfrm>
              <a:off x="1544320" y="1300480"/>
              <a:ext cx="1625600" cy="1625600"/>
            </a:xfrm>
            <a:prstGeom prst="gear6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 4"/>
            <p:cNvSpPr/>
            <p:nvPr/>
          </p:nvSpPr>
          <p:spPr>
            <a:xfrm>
              <a:off x="1953569" y="1712204"/>
              <a:ext cx="807102" cy="80215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1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9 Grupo"/>
          <p:cNvGrpSpPr>
            <a:grpSpLocks/>
          </p:cNvGrpSpPr>
          <p:nvPr/>
        </p:nvGrpSpPr>
        <p:grpSpPr>
          <a:xfrm>
            <a:off x="4127252" y="730796"/>
            <a:ext cx="813613" cy="813613"/>
            <a:chOff x="2844800" y="1828800"/>
            <a:chExt cx="2235200" cy="2235200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" name=" 3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 4"/>
            <p:cNvSpPr/>
            <p:nvPr/>
          </p:nvSpPr>
          <p:spPr>
            <a:xfrm>
              <a:off x="3294173" y="2352387"/>
              <a:ext cx="1336454" cy="114893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5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47 Grupo"/>
          <p:cNvGrpSpPr/>
          <p:nvPr/>
        </p:nvGrpSpPr>
        <p:grpSpPr>
          <a:xfrm>
            <a:off x="3491880" y="1844824"/>
            <a:ext cx="1440160" cy="1080120"/>
            <a:chOff x="3491880" y="1844824"/>
            <a:chExt cx="1440160" cy="1080120"/>
          </a:xfrm>
        </p:grpSpPr>
        <p:cxnSp>
          <p:nvCxnSpPr>
            <p:cNvPr id="16" name="15 Conector recto de flecha"/>
            <p:cNvCxnSpPr/>
            <p:nvPr/>
          </p:nvCxnSpPr>
          <p:spPr>
            <a:xfrm flipH="1">
              <a:off x="3491880" y="1844824"/>
              <a:ext cx="792088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 flipH="1">
              <a:off x="3644280" y="1916832"/>
              <a:ext cx="639688" cy="4404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/>
            <p:nvPr/>
          </p:nvCxnSpPr>
          <p:spPr>
            <a:xfrm flipH="1">
              <a:off x="3923928" y="1988840"/>
              <a:ext cx="432048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flipH="1">
              <a:off x="4067944" y="2060848"/>
              <a:ext cx="360040" cy="6480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 flipH="1">
              <a:off x="4355976" y="2060848"/>
              <a:ext cx="144016" cy="8640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 de flecha"/>
            <p:cNvCxnSpPr/>
            <p:nvPr/>
          </p:nvCxnSpPr>
          <p:spPr>
            <a:xfrm>
              <a:off x="4644008" y="2060848"/>
              <a:ext cx="288032" cy="8640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48 Rectángulo"/>
          <p:cNvSpPr/>
          <p:nvPr/>
        </p:nvSpPr>
        <p:spPr>
          <a:xfrm>
            <a:off x="4716016" y="87015"/>
            <a:ext cx="17355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cap="none" spc="0" dirty="0" err="1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</a:rPr>
              <a:t>Sources</a:t>
            </a:r>
            <a:endParaRPr lang="es-ES" sz="24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1828800" y="476672"/>
            <a:ext cx="16630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cap="none" spc="0" dirty="0" err="1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</a:rPr>
              <a:t>Pathways</a:t>
            </a:r>
            <a:endParaRPr lang="es-ES" sz="24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5076056" y="797803"/>
            <a:ext cx="3744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cap="none" spc="0" dirty="0" err="1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</a:rPr>
              <a:t>Receptors</a:t>
            </a:r>
            <a:r>
              <a:rPr lang="es-ES" sz="24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</a:rPr>
              <a:t> &amp; </a:t>
            </a:r>
            <a:r>
              <a:rPr lang="es-ES" sz="2400" b="1" cap="none" spc="0" dirty="0" err="1" smtClean="0">
                <a:ln w="10541" cmpd="sng">
                  <a:solidFill>
                    <a:schemeClr val="bg1"/>
                  </a:solidFill>
                  <a:prstDash val="solid"/>
                </a:ln>
                <a:effectLst/>
              </a:rPr>
              <a:t>Consequences</a:t>
            </a:r>
            <a:endParaRPr lang="es-ES" sz="2400" b="1" cap="none" spc="0" dirty="0">
              <a:ln w="10541" cmpd="sng">
                <a:solidFill>
                  <a:schemeClr val="bg1"/>
                </a:solidFill>
                <a:prstDash val="solid"/>
              </a:ln>
              <a:effectLst/>
            </a:endParaRPr>
          </a:p>
        </p:txBody>
      </p:sp>
      <p:grpSp>
        <p:nvGrpSpPr>
          <p:cNvPr id="10" name="151 Grupo"/>
          <p:cNvGrpSpPr/>
          <p:nvPr/>
        </p:nvGrpSpPr>
        <p:grpSpPr>
          <a:xfrm>
            <a:off x="251520" y="2276872"/>
            <a:ext cx="5400600" cy="2952328"/>
            <a:chOff x="251520" y="2276872"/>
            <a:chExt cx="5400600" cy="2952328"/>
          </a:xfrm>
        </p:grpSpPr>
        <p:cxnSp>
          <p:nvCxnSpPr>
            <p:cNvPr id="60" name="59 Conector recto de flecha"/>
            <p:cNvCxnSpPr/>
            <p:nvPr/>
          </p:nvCxnSpPr>
          <p:spPr>
            <a:xfrm flipH="1">
              <a:off x="2699792" y="2276872"/>
              <a:ext cx="504056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/>
            <p:nvPr/>
          </p:nvCxnSpPr>
          <p:spPr>
            <a:xfrm flipH="1">
              <a:off x="3131840" y="2492896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 de flecha"/>
            <p:cNvCxnSpPr/>
            <p:nvPr/>
          </p:nvCxnSpPr>
          <p:spPr>
            <a:xfrm flipH="1">
              <a:off x="3491880" y="3284984"/>
              <a:ext cx="144016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4283968" y="3284984"/>
              <a:ext cx="0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70 Conector recto de flecha"/>
            <p:cNvCxnSpPr/>
            <p:nvPr/>
          </p:nvCxnSpPr>
          <p:spPr>
            <a:xfrm>
              <a:off x="4893940" y="3238376"/>
              <a:ext cx="38100" cy="1906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 de flecha"/>
            <p:cNvCxnSpPr/>
            <p:nvPr/>
          </p:nvCxnSpPr>
          <p:spPr>
            <a:xfrm>
              <a:off x="5076056" y="3140968"/>
              <a:ext cx="288032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 de flecha"/>
            <p:cNvCxnSpPr/>
            <p:nvPr/>
          </p:nvCxnSpPr>
          <p:spPr>
            <a:xfrm flipH="1">
              <a:off x="2915816" y="2348880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84 Conector recto de flecha"/>
            <p:cNvCxnSpPr/>
            <p:nvPr/>
          </p:nvCxnSpPr>
          <p:spPr>
            <a:xfrm flipH="1">
              <a:off x="3419872" y="2564904"/>
              <a:ext cx="72008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 de flecha"/>
            <p:cNvCxnSpPr/>
            <p:nvPr/>
          </p:nvCxnSpPr>
          <p:spPr>
            <a:xfrm flipH="1">
              <a:off x="2327052" y="2420888"/>
              <a:ext cx="300732" cy="1186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92 Conector recto de flecha"/>
            <p:cNvCxnSpPr/>
            <p:nvPr/>
          </p:nvCxnSpPr>
          <p:spPr>
            <a:xfrm flipH="1">
              <a:off x="2483768" y="2564904"/>
              <a:ext cx="216024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93 Conector recto de flecha"/>
            <p:cNvCxnSpPr/>
            <p:nvPr/>
          </p:nvCxnSpPr>
          <p:spPr>
            <a:xfrm flipH="1">
              <a:off x="2771800" y="2708920"/>
              <a:ext cx="72008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95 Conector recto de flecha"/>
            <p:cNvCxnSpPr/>
            <p:nvPr/>
          </p:nvCxnSpPr>
          <p:spPr>
            <a:xfrm>
              <a:off x="4716016" y="3429000"/>
              <a:ext cx="72008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104 Conector recto de flecha"/>
            <p:cNvCxnSpPr/>
            <p:nvPr/>
          </p:nvCxnSpPr>
          <p:spPr>
            <a:xfrm>
              <a:off x="5076056" y="3356992"/>
              <a:ext cx="144016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 de flecha"/>
            <p:cNvCxnSpPr/>
            <p:nvPr/>
          </p:nvCxnSpPr>
          <p:spPr>
            <a:xfrm>
              <a:off x="5364088" y="3140968"/>
              <a:ext cx="288032" cy="7200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10 Conector recto de flecha"/>
            <p:cNvCxnSpPr/>
            <p:nvPr/>
          </p:nvCxnSpPr>
          <p:spPr>
            <a:xfrm flipH="1" flipV="1">
              <a:off x="1115616" y="3429000"/>
              <a:ext cx="504056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112 Conector recto de flecha"/>
            <p:cNvCxnSpPr/>
            <p:nvPr/>
          </p:nvCxnSpPr>
          <p:spPr>
            <a:xfrm flipH="1" flipV="1">
              <a:off x="2267744" y="3068960"/>
              <a:ext cx="216024" cy="50405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116 Conector recto de flecha"/>
            <p:cNvCxnSpPr/>
            <p:nvPr/>
          </p:nvCxnSpPr>
          <p:spPr>
            <a:xfrm flipH="1" flipV="1">
              <a:off x="971600" y="3645024"/>
              <a:ext cx="216024" cy="144016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120 Conector recto de flecha"/>
            <p:cNvCxnSpPr/>
            <p:nvPr/>
          </p:nvCxnSpPr>
          <p:spPr>
            <a:xfrm flipH="1" flipV="1">
              <a:off x="1475656" y="3212976"/>
              <a:ext cx="288032" cy="43204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126 Conector recto de flecha"/>
            <p:cNvCxnSpPr/>
            <p:nvPr/>
          </p:nvCxnSpPr>
          <p:spPr>
            <a:xfrm>
              <a:off x="2555776" y="4581128"/>
              <a:ext cx="288032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129 Conector recto de flecha"/>
            <p:cNvCxnSpPr/>
            <p:nvPr/>
          </p:nvCxnSpPr>
          <p:spPr>
            <a:xfrm>
              <a:off x="2915816" y="4293096"/>
              <a:ext cx="288032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133 Conector recto de flecha"/>
            <p:cNvCxnSpPr/>
            <p:nvPr/>
          </p:nvCxnSpPr>
          <p:spPr>
            <a:xfrm>
              <a:off x="3491880" y="3933056"/>
              <a:ext cx="0" cy="21602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140 Conector recto de flecha"/>
            <p:cNvCxnSpPr/>
            <p:nvPr/>
          </p:nvCxnSpPr>
          <p:spPr>
            <a:xfrm>
              <a:off x="3059832" y="3717032"/>
              <a:ext cx="216024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142 Conector recto de flecha"/>
            <p:cNvCxnSpPr/>
            <p:nvPr/>
          </p:nvCxnSpPr>
          <p:spPr>
            <a:xfrm flipH="1">
              <a:off x="251520" y="4581128"/>
              <a:ext cx="288032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145 Conector recto de flecha"/>
            <p:cNvCxnSpPr/>
            <p:nvPr/>
          </p:nvCxnSpPr>
          <p:spPr>
            <a:xfrm flipH="1" flipV="1">
              <a:off x="395536" y="4077072"/>
              <a:ext cx="432048" cy="7200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147 Conector recto de flecha"/>
            <p:cNvCxnSpPr/>
            <p:nvPr/>
          </p:nvCxnSpPr>
          <p:spPr>
            <a:xfrm flipH="1">
              <a:off x="899592" y="4725144"/>
              <a:ext cx="144016" cy="288032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149 Conector recto de flecha"/>
            <p:cNvCxnSpPr/>
            <p:nvPr/>
          </p:nvCxnSpPr>
          <p:spPr>
            <a:xfrm flipH="1">
              <a:off x="1475656" y="4509120"/>
              <a:ext cx="288032" cy="72008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52 Grupo"/>
          <p:cNvGrpSpPr/>
          <p:nvPr/>
        </p:nvGrpSpPr>
        <p:grpSpPr>
          <a:xfrm>
            <a:off x="1020473" y="5517232"/>
            <a:ext cx="6928963" cy="338554"/>
            <a:chOff x="1020473" y="5517232"/>
            <a:chExt cx="6928963" cy="338554"/>
          </a:xfrm>
        </p:grpSpPr>
        <p:sp>
          <p:nvSpPr>
            <p:cNvPr id="50" name="49 CuadroTexto"/>
            <p:cNvSpPr txBox="1"/>
            <p:nvPr/>
          </p:nvSpPr>
          <p:spPr>
            <a:xfrm>
              <a:off x="1020473" y="5517232"/>
              <a:ext cx="815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/>
                <a:t>INPUTS</a:t>
              </a:r>
              <a:endParaRPr lang="es-ES" sz="16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6948264" y="5517232"/>
              <a:ext cx="1001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/>
                <a:t>OUTPUTS</a:t>
              </a:r>
              <a:endParaRPr lang="es-ES" sz="16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3779912" y="5517232"/>
              <a:ext cx="1088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/>
                <a:t>FUNCTION</a:t>
              </a:r>
              <a:endParaRPr lang="es-ES" sz="1600" b="1" dirty="0"/>
            </a:p>
          </p:txBody>
        </p:sp>
      </p:grpSp>
      <p:sp>
        <p:nvSpPr>
          <p:cNvPr id="54" name="53 CuadroTexto"/>
          <p:cNvSpPr txBox="1"/>
          <p:nvPr/>
        </p:nvSpPr>
        <p:spPr>
          <a:xfrm>
            <a:off x="0" y="5877273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hs, </a:t>
            </a:r>
            <a:r>
              <a:rPr lang="es-ES" sz="1600" dirty="0" err="1" smtClean="0"/>
              <a:t>tp</a:t>
            </a:r>
            <a:r>
              <a:rPr lang="es-ES" sz="1600" dirty="0" smtClean="0"/>
              <a:t>, </a:t>
            </a:r>
            <a:r>
              <a:rPr lang="es-ES" sz="1600" dirty="0" err="1" smtClean="0"/>
              <a:t>wave_dir</a:t>
            </a:r>
            <a:r>
              <a:rPr lang="es-ES" sz="1600" dirty="0" smtClean="0"/>
              <a:t>, </a:t>
            </a:r>
            <a:r>
              <a:rPr lang="es-ES" sz="1600" dirty="0" err="1" smtClean="0"/>
              <a:t>eta_ast</a:t>
            </a:r>
            <a:r>
              <a:rPr lang="es-ES" sz="1600" dirty="0" smtClean="0"/>
              <a:t>, </a:t>
            </a:r>
            <a:r>
              <a:rPr lang="es-ES" sz="1600" dirty="0" err="1" smtClean="0"/>
              <a:t>eta_met</a:t>
            </a:r>
            <a:r>
              <a:rPr lang="es-ES" sz="1600" dirty="0" smtClean="0"/>
              <a:t>            - </a:t>
            </a:r>
            <a:r>
              <a:rPr lang="es-ES" sz="1600" b="1" dirty="0" err="1" smtClean="0"/>
              <a:t>offshore_to_coast</a:t>
            </a:r>
            <a:r>
              <a:rPr lang="es-ES" sz="1600" dirty="0" smtClean="0"/>
              <a:t> -           hs, </a:t>
            </a:r>
            <a:r>
              <a:rPr lang="es-ES" sz="1600" dirty="0" err="1" smtClean="0"/>
              <a:t>tp</a:t>
            </a:r>
            <a:r>
              <a:rPr lang="es-ES" sz="1600" dirty="0" smtClean="0"/>
              <a:t>, </a:t>
            </a:r>
            <a:r>
              <a:rPr lang="es-ES" sz="1600" dirty="0" err="1" smtClean="0"/>
              <a:t>wave_dir</a:t>
            </a:r>
            <a:r>
              <a:rPr lang="es-ES" sz="1600" dirty="0" smtClean="0"/>
              <a:t>, </a:t>
            </a:r>
            <a:r>
              <a:rPr lang="es-ES" sz="1600" dirty="0" err="1" smtClean="0"/>
              <a:t>eta,depth</a:t>
            </a:r>
            <a:r>
              <a:rPr lang="es-ES" sz="1600" dirty="0" smtClean="0"/>
              <a:t>, </a:t>
            </a:r>
            <a:r>
              <a:rPr lang="es-ES" sz="1600" dirty="0" err="1" smtClean="0"/>
              <a:t>vel_x</a:t>
            </a:r>
            <a:r>
              <a:rPr lang="es-ES" sz="1600" dirty="0" smtClean="0"/>
              <a:t>, </a:t>
            </a:r>
            <a:r>
              <a:rPr lang="es-ES" sz="1600" dirty="0" err="1" smtClean="0"/>
              <a:t>vel_y</a:t>
            </a:r>
            <a:endParaRPr lang="es-ES" sz="1600" dirty="0" smtClean="0"/>
          </a:p>
          <a:p>
            <a:endParaRPr lang="es-ES" dirty="0"/>
          </a:p>
        </p:txBody>
      </p:sp>
      <p:sp>
        <p:nvSpPr>
          <p:cNvPr id="56" name="55 CuadroTexto"/>
          <p:cNvSpPr txBox="1"/>
          <p:nvPr/>
        </p:nvSpPr>
        <p:spPr>
          <a:xfrm>
            <a:off x="1588" y="587727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hs, </a:t>
            </a:r>
            <a:r>
              <a:rPr lang="es-ES" sz="1600" dirty="0" err="1" smtClean="0"/>
              <a:t>tp</a:t>
            </a:r>
            <a:r>
              <a:rPr lang="es-ES" sz="1600" dirty="0" smtClean="0"/>
              <a:t>, </a:t>
            </a:r>
            <a:r>
              <a:rPr lang="es-ES" sz="1600" dirty="0" err="1" smtClean="0"/>
              <a:t>wave_dir</a:t>
            </a:r>
            <a:r>
              <a:rPr lang="es-ES" sz="1600" dirty="0" smtClean="0"/>
              <a:t>, </a:t>
            </a:r>
            <a:r>
              <a:rPr lang="es-ES" sz="1600" dirty="0" err="1" smtClean="0"/>
              <a:t>eta_ast</a:t>
            </a:r>
            <a:r>
              <a:rPr lang="es-ES" sz="1600" dirty="0" smtClean="0"/>
              <a:t>, </a:t>
            </a:r>
            <a:r>
              <a:rPr lang="es-ES" sz="1600" dirty="0" err="1" smtClean="0"/>
              <a:t>eta_met</a:t>
            </a:r>
            <a:r>
              <a:rPr lang="es-ES" sz="1600" dirty="0" smtClean="0"/>
              <a:t>, </a:t>
            </a:r>
            <a:r>
              <a:rPr lang="es-ES" sz="1600" dirty="0" err="1" smtClean="0"/>
              <a:t>bathy_dir</a:t>
            </a:r>
            <a:r>
              <a:rPr lang="es-ES" sz="1600" dirty="0" smtClean="0"/>
              <a:t>,… - </a:t>
            </a:r>
            <a:r>
              <a:rPr lang="es-ES" sz="1600" b="1" dirty="0" err="1" smtClean="0"/>
              <a:t>beach</a:t>
            </a:r>
            <a:r>
              <a:rPr lang="es-ES" sz="1600" dirty="0" smtClean="0"/>
              <a:t>-                        </a:t>
            </a:r>
            <a:r>
              <a:rPr lang="es-ES" sz="1600" dirty="0" err="1" smtClean="0"/>
              <a:t>xb</a:t>
            </a:r>
            <a:r>
              <a:rPr lang="es-ES" sz="1600" dirty="0" smtClean="0"/>
              <a:t>, hs, </a:t>
            </a:r>
            <a:r>
              <a:rPr lang="es-ES" sz="1600" dirty="0" err="1" smtClean="0"/>
              <a:t>q_long</a:t>
            </a:r>
            <a:r>
              <a:rPr lang="es-ES" sz="1600" dirty="0" smtClean="0"/>
              <a:t>, </a:t>
            </a:r>
            <a:r>
              <a:rPr lang="es-ES" sz="1600" dirty="0" err="1" smtClean="0"/>
              <a:t>v_long</a:t>
            </a:r>
            <a:r>
              <a:rPr lang="es-ES" sz="1600" dirty="0" smtClean="0"/>
              <a:t>, </a:t>
            </a:r>
            <a:r>
              <a:rPr lang="es-ES" sz="1600" dirty="0" err="1" smtClean="0"/>
              <a:t>dean_par,depth</a:t>
            </a:r>
            <a:endParaRPr lang="es-ES" sz="1600" dirty="0" smtClean="0"/>
          </a:p>
          <a:p>
            <a:endParaRPr lang="es-ES" dirty="0"/>
          </a:p>
        </p:txBody>
      </p:sp>
      <p:sp>
        <p:nvSpPr>
          <p:cNvPr id="59" name="58 CuadroTexto"/>
          <p:cNvSpPr txBox="1"/>
          <p:nvPr/>
        </p:nvSpPr>
        <p:spPr>
          <a:xfrm>
            <a:off x="35496" y="587727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hs, </a:t>
            </a:r>
            <a:r>
              <a:rPr lang="es-ES" sz="1600" dirty="0" err="1" smtClean="0"/>
              <a:t>tp,wave_dir</a:t>
            </a:r>
            <a:r>
              <a:rPr lang="es-ES" sz="1600" dirty="0" smtClean="0"/>
              <a:t>, eta, </a:t>
            </a:r>
            <a:r>
              <a:rPr lang="es-ES" sz="1600" dirty="0" err="1" smtClean="0"/>
              <a:t>bathy_dir</a:t>
            </a:r>
            <a:r>
              <a:rPr lang="es-ES" sz="1600" dirty="0" smtClean="0"/>
              <a:t>, </a:t>
            </a:r>
            <a:r>
              <a:rPr lang="es-ES" sz="1600" dirty="0" err="1" smtClean="0"/>
              <a:t>h_ini</a:t>
            </a:r>
            <a:r>
              <a:rPr lang="es-ES" sz="1600" dirty="0" smtClean="0"/>
              <a:t>, </a:t>
            </a:r>
            <a:r>
              <a:rPr lang="es-ES" sz="1600" dirty="0" err="1" smtClean="0"/>
              <a:t>h_end</a:t>
            </a:r>
            <a:r>
              <a:rPr lang="es-ES" sz="1600" dirty="0" smtClean="0"/>
              <a:t>    - </a:t>
            </a:r>
            <a:r>
              <a:rPr lang="es-ES" sz="1600" b="1" dirty="0" err="1" smtClean="0"/>
              <a:t>shoal</a:t>
            </a:r>
            <a:r>
              <a:rPr lang="es-ES" sz="1600" dirty="0" smtClean="0"/>
              <a:t>-                                                    hs, </a:t>
            </a:r>
            <a:r>
              <a:rPr lang="es-ES" sz="1600" dirty="0" err="1" smtClean="0"/>
              <a:t>wave_dir</a:t>
            </a:r>
            <a:endParaRPr lang="es-ES" sz="1600" dirty="0" smtClean="0"/>
          </a:p>
          <a:p>
            <a:endParaRPr lang="es-ES" dirty="0"/>
          </a:p>
        </p:txBody>
      </p:sp>
      <p:sp>
        <p:nvSpPr>
          <p:cNvPr id="62" name="61 CuadroTexto"/>
          <p:cNvSpPr txBox="1"/>
          <p:nvPr/>
        </p:nvSpPr>
        <p:spPr>
          <a:xfrm>
            <a:off x="187896" y="587727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hs, eta, </a:t>
            </a:r>
            <a:r>
              <a:rPr lang="es-ES" sz="1600" dirty="0" err="1" smtClean="0"/>
              <a:t>hc</a:t>
            </a:r>
            <a:r>
              <a:rPr lang="es-ES" sz="1600" dirty="0" smtClean="0"/>
              <a:t>, </a:t>
            </a:r>
            <a:r>
              <a:rPr lang="es-ES" sz="1600" dirty="0" err="1" smtClean="0"/>
              <a:t>length</a:t>
            </a:r>
            <a:r>
              <a:rPr lang="es-ES" sz="1600" dirty="0" smtClean="0"/>
              <a:t>                                             - </a:t>
            </a:r>
            <a:r>
              <a:rPr lang="es-ES" sz="1600" b="1" dirty="0" err="1" smtClean="0"/>
              <a:t>sea_wall</a:t>
            </a:r>
            <a:r>
              <a:rPr lang="es-ES" sz="1600" dirty="0" smtClean="0"/>
              <a:t>-                                                        q</a:t>
            </a:r>
          </a:p>
          <a:p>
            <a:endParaRPr lang="es-ES" dirty="0"/>
          </a:p>
        </p:txBody>
      </p:sp>
      <p:grpSp>
        <p:nvGrpSpPr>
          <p:cNvPr id="14" name="62 Grupo"/>
          <p:cNvGrpSpPr>
            <a:grpSpLocks/>
          </p:cNvGrpSpPr>
          <p:nvPr/>
        </p:nvGrpSpPr>
        <p:grpSpPr>
          <a:xfrm>
            <a:off x="3851920" y="5877272"/>
            <a:ext cx="813613" cy="813613"/>
            <a:chOff x="2844800" y="1828800"/>
            <a:chExt cx="2235200" cy="2235200"/>
          </a:xfrm>
          <a:scene3d>
            <a:camera prst="orthographicFront"/>
            <a:lightRig rig="flat" dir="t"/>
          </a:scene3d>
        </p:grpSpPr>
        <p:sp>
          <p:nvSpPr>
            <p:cNvPr id="65" name=" 3"/>
            <p:cNvSpPr/>
            <p:nvPr/>
          </p:nvSpPr>
          <p:spPr>
            <a:xfrm>
              <a:off x="2844800" y="1828800"/>
              <a:ext cx="2235200" cy="2235200"/>
            </a:xfrm>
            <a:prstGeom prst="gear9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 4"/>
            <p:cNvSpPr/>
            <p:nvPr/>
          </p:nvSpPr>
          <p:spPr>
            <a:xfrm>
              <a:off x="3294173" y="2352387"/>
              <a:ext cx="1336454" cy="1148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500" kern="1200"/>
            </a:p>
          </p:txBody>
        </p:sp>
      </p:grpSp>
      <p:sp>
        <p:nvSpPr>
          <p:cNvPr id="72" name="71 CuadroTexto"/>
          <p:cNvSpPr txBox="1"/>
          <p:nvPr/>
        </p:nvSpPr>
        <p:spPr>
          <a:xfrm>
            <a:off x="5148064" y="6093296"/>
            <a:ext cx="1772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FLOODING MODEL</a:t>
            </a:r>
            <a:endParaRPr lang="es-ES" sz="1600" b="1" dirty="0"/>
          </a:p>
        </p:txBody>
      </p:sp>
      <p:sp>
        <p:nvSpPr>
          <p:cNvPr id="74" name="73 CuadroTexto"/>
          <p:cNvSpPr txBox="1"/>
          <p:nvPr/>
        </p:nvSpPr>
        <p:spPr>
          <a:xfrm>
            <a:off x="0" y="587727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depth</a:t>
            </a:r>
            <a:r>
              <a:rPr lang="es-ES" sz="1600" dirty="0" smtClean="0"/>
              <a:t>, </a:t>
            </a:r>
            <a:r>
              <a:rPr lang="es-ES" sz="1600" dirty="0" err="1" smtClean="0"/>
              <a:t>population</a:t>
            </a:r>
            <a:r>
              <a:rPr lang="es-ES" sz="1600" dirty="0" smtClean="0"/>
              <a:t>, </a:t>
            </a:r>
            <a:r>
              <a:rPr lang="es-ES" sz="1600" dirty="0" err="1" smtClean="0"/>
              <a:t>patrimonial_value</a:t>
            </a:r>
            <a:r>
              <a:rPr lang="es-ES" sz="1600" dirty="0" smtClean="0"/>
              <a:t>           - </a:t>
            </a:r>
            <a:r>
              <a:rPr lang="es-ES" sz="1600" b="1" dirty="0" err="1" smtClean="0"/>
              <a:t>inland_consequences</a:t>
            </a:r>
            <a:r>
              <a:rPr lang="es-ES" sz="1600" dirty="0" smtClean="0"/>
              <a:t>-                                    </a:t>
            </a:r>
            <a:r>
              <a:rPr lang="es-ES" sz="1600" dirty="0" err="1" smtClean="0"/>
              <a:t>loss_life</a:t>
            </a:r>
            <a:r>
              <a:rPr lang="es-ES" sz="1600" dirty="0" smtClean="0"/>
              <a:t>, </a:t>
            </a:r>
            <a:r>
              <a:rPr lang="es-ES" sz="1600" dirty="0" err="1" smtClean="0"/>
              <a:t>edr</a:t>
            </a:r>
            <a:endParaRPr lang="es-ES" dirty="0"/>
          </a:p>
        </p:txBody>
      </p:sp>
      <p:sp>
        <p:nvSpPr>
          <p:cNvPr id="75" name="74 CuadroTexto"/>
          <p:cNvSpPr txBox="1"/>
          <p:nvPr/>
        </p:nvSpPr>
        <p:spPr>
          <a:xfrm>
            <a:off x="0" y="587727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vel_x</a:t>
            </a:r>
            <a:r>
              <a:rPr lang="es-ES" sz="1600" dirty="0" smtClean="0"/>
              <a:t>, </a:t>
            </a:r>
            <a:r>
              <a:rPr lang="es-ES" sz="1600" dirty="0" err="1" smtClean="0"/>
              <a:t>vel_y</a:t>
            </a:r>
            <a:r>
              <a:rPr lang="es-ES" sz="1600" dirty="0" smtClean="0"/>
              <a:t>, </a:t>
            </a:r>
            <a:r>
              <a:rPr lang="es-ES" sz="1600" dirty="0" err="1" smtClean="0"/>
              <a:t>habitat_id</a:t>
            </a:r>
            <a:r>
              <a:rPr lang="es-ES" sz="1600" dirty="0" smtClean="0"/>
              <a:t>                                 - </a:t>
            </a:r>
            <a:r>
              <a:rPr lang="es-ES" sz="1600" b="1" dirty="0" err="1" smtClean="0"/>
              <a:t>outland_consequences</a:t>
            </a:r>
            <a:r>
              <a:rPr lang="es-ES" sz="1600" dirty="0" smtClean="0"/>
              <a:t>-                                    </a:t>
            </a:r>
            <a:r>
              <a:rPr lang="es-ES" sz="1600" dirty="0" err="1" smtClean="0"/>
              <a:t>evi</a:t>
            </a:r>
            <a:endParaRPr lang="es-ES" dirty="0"/>
          </a:p>
        </p:txBody>
      </p:sp>
      <p:pic>
        <p:nvPicPr>
          <p:cNvPr id="68" name="67 Imagen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176370"/>
            <a:ext cx="727077" cy="6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8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6" grpId="0"/>
      <p:bldP spid="56" grpId="1"/>
      <p:bldP spid="59" grpId="0"/>
      <p:bldP spid="59" grpId="1"/>
      <p:bldP spid="62" grpId="0"/>
      <p:bldP spid="62" grpId="1"/>
      <p:bldP spid="72" grpId="0"/>
      <p:bldP spid="72" grpId="1"/>
      <p:bldP spid="74" grpId="0"/>
      <p:bldP spid="74" grpId="1"/>
      <p:bldP spid="75" grpId="0"/>
      <p:bldP spid="7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09" y="1916832"/>
            <a:ext cx="860444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Case 1</a:t>
            </a:r>
            <a:r>
              <a:rPr lang="en-US" sz="2400" dirty="0" smtClean="0"/>
              <a:t>. The Macro Scale:  	</a:t>
            </a:r>
            <a:r>
              <a:rPr lang="en-US" sz="1400" dirty="0" smtClean="0"/>
              <a:t>e.g., Latin America and the Caribbean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Case 2</a:t>
            </a:r>
            <a:r>
              <a:rPr lang="en-US" sz="2400" dirty="0" smtClean="0"/>
              <a:t>. The Micro Scale: 		</a:t>
            </a:r>
            <a:r>
              <a:rPr lang="en-US" sz="1400" dirty="0" smtClean="0"/>
              <a:t>e.g., The city of Santander (SP)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Case 3</a:t>
            </a:r>
            <a:r>
              <a:rPr lang="en-US" sz="2400" dirty="0" smtClean="0"/>
              <a:t>. The </a:t>
            </a:r>
            <a:r>
              <a:rPr lang="en-US" sz="2400" dirty="0" err="1" smtClean="0"/>
              <a:t>Meso</a:t>
            </a:r>
            <a:r>
              <a:rPr lang="en-US" sz="2400" dirty="0" smtClean="0"/>
              <a:t> Scale:  		</a:t>
            </a:r>
            <a:r>
              <a:rPr lang="en-US" sz="1400" dirty="0" smtClean="0"/>
              <a:t>e.g., Gulf Coast 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3443132" y="4069652"/>
            <a:ext cx="1656184" cy="1512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7944" y="4645716"/>
            <a:ext cx="1170987" cy="10691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5157192"/>
            <a:ext cx="819140" cy="7479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2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09" y="1916832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Case 1. The Macro Scale:  	</a:t>
            </a:r>
            <a:r>
              <a:rPr lang="en-US" sz="1400" b="1" dirty="0" smtClean="0"/>
              <a:t>e.g., Latin America and the Caribbean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Case 2. The Micro Scale: 				</a:t>
            </a:r>
            <a:r>
              <a:rPr lang="en-US" sz="1100" dirty="0" smtClean="0"/>
              <a:t>e.g., The city of Santander (SP)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Case 3. The </a:t>
            </a:r>
            <a:r>
              <a:rPr lang="en-US" dirty="0" err="1" smtClean="0"/>
              <a:t>Meso</a:t>
            </a:r>
            <a:r>
              <a:rPr lang="en-US" dirty="0" smtClean="0"/>
              <a:t> Scale:  					</a:t>
            </a:r>
            <a:r>
              <a:rPr lang="en-US" sz="1100" dirty="0" smtClean="0"/>
              <a:t>e.g., Gulf Coast  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3443132" y="4069652"/>
            <a:ext cx="1656184" cy="1512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7944" y="4645716"/>
            <a:ext cx="1170987" cy="1069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5157192"/>
            <a:ext cx="819140" cy="747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8104" y="422108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“ Identifying priorities“</a:t>
            </a:r>
          </a:p>
          <a:p>
            <a:pPr algn="ctr"/>
            <a:r>
              <a:rPr lang="en-US" sz="1600" b="1" i="1" dirty="0" smtClean="0"/>
              <a:t>(process-integrated approach)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34125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59832" y="3721394"/>
            <a:ext cx="5798056" cy="2302415"/>
            <a:chOff x="350" y="2153"/>
            <a:chExt cx="4767" cy="2076"/>
          </a:xfrm>
        </p:grpSpPr>
        <p:pic>
          <p:nvPicPr>
            <p:cNvPr id="3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2178"/>
              <a:ext cx="3503" cy="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11"/>
            <p:cNvSpPr>
              <a:spLocks noChangeArrowheads="1"/>
            </p:cNvSpPr>
            <p:nvPr/>
          </p:nvSpPr>
          <p:spPr bwMode="auto">
            <a:xfrm>
              <a:off x="3263" y="3969"/>
              <a:ext cx="238" cy="23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833" y="3784"/>
              <a:ext cx="1144" cy="30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s-ES" sz="1600" dirty="0" err="1" smtClean="0"/>
                <a:t>Hazard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value</a:t>
              </a:r>
              <a:endParaRPr lang="es-ES" sz="1600" dirty="0"/>
            </a:p>
          </p:txBody>
        </p:sp>
        <p:cxnSp>
          <p:nvCxnSpPr>
            <p:cNvPr id="6" name="AutoShape 13"/>
            <p:cNvCxnSpPr>
              <a:cxnSpLocks noChangeShapeType="1"/>
              <a:stCxn id="4" idx="6"/>
              <a:endCxn id="5" idx="1"/>
            </p:cNvCxnSpPr>
            <p:nvPr/>
          </p:nvCxnSpPr>
          <p:spPr bwMode="auto">
            <a:xfrm flipV="1">
              <a:off x="3501" y="3936"/>
              <a:ext cx="332" cy="15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Oval 14"/>
            <p:cNvSpPr>
              <a:spLocks noChangeArrowheads="1"/>
            </p:cNvSpPr>
            <p:nvPr/>
          </p:nvSpPr>
          <p:spPr bwMode="auto">
            <a:xfrm>
              <a:off x="3430" y="2153"/>
              <a:ext cx="319" cy="233"/>
            </a:xfrm>
            <a:prstGeom prst="ellips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4055" y="2651"/>
              <a:ext cx="1062" cy="305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s-ES" sz="1600" dirty="0" err="1" smtClean="0"/>
                <a:t>Vulnerability</a:t>
              </a:r>
              <a:endParaRPr lang="es-ES" sz="1600" dirty="0"/>
            </a:p>
          </p:txBody>
        </p:sp>
        <p:cxnSp>
          <p:nvCxnSpPr>
            <p:cNvPr id="9" name="AutoShape 16"/>
            <p:cNvCxnSpPr>
              <a:cxnSpLocks noChangeShapeType="1"/>
              <a:stCxn id="7" idx="5"/>
              <a:endCxn id="8" idx="1"/>
            </p:cNvCxnSpPr>
            <p:nvPr/>
          </p:nvCxnSpPr>
          <p:spPr bwMode="auto">
            <a:xfrm>
              <a:off x="3702" y="2352"/>
              <a:ext cx="353" cy="452"/>
            </a:xfrm>
            <a:prstGeom prst="straightConnector1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3439" y="2503"/>
              <a:ext cx="324" cy="238"/>
            </a:xfrm>
            <a:prstGeom prst="ellipse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985" y="3021"/>
              <a:ext cx="864" cy="305"/>
            </a:xfrm>
            <a:prstGeom prst="rect">
              <a:avLst/>
            </a:prstGeom>
            <a:noFill/>
            <a:ln w="254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s-ES" sz="1600" dirty="0" err="1" smtClean="0"/>
                <a:t>Exposure</a:t>
              </a:r>
              <a:endParaRPr lang="es-ES" sz="1600" dirty="0"/>
            </a:p>
          </p:txBody>
        </p:sp>
        <p:cxnSp>
          <p:nvCxnSpPr>
            <p:cNvPr id="12" name="AutoShape 19"/>
            <p:cNvCxnSpPr>
              <a:cxnSpLocks noChangeShapeType="1"/>
              <a:stCxn id="10" idx="5"/>
              <a:endCxn id="11" idx="1"/>
            </p:cNvCxnSpPr>
            <p:nvPr/>
          </p:nvCxnSpPr>
          <p:spPr bwMode="auto">
            <a:xfrm>
              <a:off x="3716" y="2706"/>
              <a:ext cx="269" cy="467"/>
            </a:xfrm>
            <a:prstGeom prst="straightConnector1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1246" y="3568"/>
              <a:ext cx="319" cy="233"/>
            </a:xfrm>
            <a:prstGeom prst="ellips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cxnSp>
          <p:nvCxnSpPr>
            <p:cNvPr id="14" name="AutoShape 21"/>
            <p:cNvCxnSpPr>
              <a:cxnSpLocks noChangeShapeType="1"/>
              <a:stCxn id="13" idx="7"/>
              <a:endCxn id="8" idx="1"/>
            </p:cNvCxnSpPr>
            <p:nvPr/>
          </p:nvCxnSpPr>
          <p:spPr bwMode="auto">
            <a:xfrm flipV="1">
              <a:off x="1518" y="2803"/>
              <a:ext cx="2537" cy="799"/>
            </a:xfrm>
            <a:prstGeom prst="straightConnector1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1324" y="3316"/>
              <a:ext cx="324" cy="238"/>
            </a:xfrm>
            <a:prstGeom prst="ellipse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cxnSp>
          <p:nvCxnSpPr>
            <p:cNvPr id="16" name="AutoShape 23"/>
            <p:cNvCxnSpPr>
              <a:cxnSpLocks noChangeShapeType="1"/>
              <a:stCxn id="15" idx="6"/>
              <a:endCxn id="11" idx="1"/>
            </p:cNvCxnSpPr>
            <p:nvPr/>
          </p:nvCxnSpPr>
          <p:spPr bwMode="auto">
            <a:xfrm flipV="1">
              <a:off x="1648" y="3174"/>
              <a:ext cx="2337" cy="261"/>
            </a:xfrm>
            <a:prstGeom prst="straightConnector1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282" y="2196"/>
              <a:ext cx="354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graphicFrame>
          <p:nvGraphicFramePr>
            <p:cNvPr id="18" name="Object 25"/>
            <p:cNvGraphicFramePr>
              <a:graphicFrameLocks noChangeAspect="1"/>
            </p:cNvGraphicFramePr>
            <p:nvPr/>
          </p:nvGraphicFramePr>
          <p:xfrm>
            <a:off x="1100" y="2243"/>
            <a:ext cx="34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2" name="Equation" r:id="rId4" imgW="368300" imgH="228600" progId="Equation.DSMT4">
                    <p:embed/>
                  </p:oleObj>
                </mc:Choice>
                <mc:Fallback>
                  <p:oleObj name="Equation" r:id="rId4" imgW="3683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0" y="2243"/>
                          <a:ext cx="34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09673" y="2060848"/>
            <a:ext cx="8855521" cy="936104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2000" b="1" i="1" dirty="0" smtClean="0"/>
              <a:t>Risk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b="1" i="1" dirty="0"/>
              <a:t>R</a:t>
            </a:r>
            <a:r>
              <a:rPr lang="en-US" sz="2000" dirty="0"/>
              <a:t>) is defined as “the </a:t>
            </a:r>
            <a:r>
              <a:rPr lang="en-US" sz="2000" dirty="0">
                <a:solidFill>
                  <a:srgbClr val="FF0000"/>
                </a:solidFill>
              </a:rPr>
              <a:t>probability</a:t>
            </a:r>
            <a:r>
              <a:rPr lang="en-US" sz="2000" dirty="0"/>
              <a:t> of harmful consequences or </a:t>
            </a:r>
            <a:r>
              <a:rPr lang="en-US" sz="2000" dirty="0">
                <a:solidFill>
                  <a:srgbClr val="FF0000"/>
                </a:solidFill>
              </a:rPr>
              <a:t>expected losses</a:t>
            </a:r>
            <a:r>
              <a:rPr lang="en-US" sz="2000" dirty="0"/>
              <a:t> resulting from a </a:t>
            </a:r>
            <a:r>
              <a:rPr lang="en-US" sz="2000" dirty="0">
                <a:solidFill>
                  <a:srgbClr val="FF0000"/>
                </a:solidFill>
              </a:rPr>
              <a:t>given hazard </a:t>
            </a:r>
            <a:r>
              <a:rPr lang="en-US" sz="2000" dirty="0"/>
              <a:t>to a given </a:t>
            </a:r>
            <a:r>
              <a:rPr lang="en-US" sz="2000" dirty="0">
                <a:solidFill>
                  <a:srgbClr val="FF0000"/>
                </a:solidFill>
              </a:rPr>
              <a:t>element</a:t>
            </a:r>
            <a:r>
              <a:rPr lang="en-US" sz="2000" dirty="0"/>
              <a:t> at danger or peril, over a specified </a:t>
            </a:r>
            <a:r>
              <a:rPr lang="en-US" sz="2000" dirty="0">
                <a:solidFill>
                  <a:srgbClr val="FF0000"/>
                </a:solidFill>
              </a:rPr>
              <a:t>time period</a:t>
            </a:r>
            <a:r>
              <a:rPr lang="en-US" sz="2000" dirty="0" smtClean="0"/>
              <a:t>” </a:t>
            </a:r>
            <a:endParaRPr lang="es-ES" i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1547411"/>
            <a:ext cx="8567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European Commission terminology (</a:t>
            </a:r>
            <a:r>
              <a:rPr lang="en-US" dirty="0" err="1"/>
              <a:t>Schneiderbauer</a:t>
            </a:r>
            <a:r>
              <a:rPr lang="en-US" dirty="0"/>
              <a:t> and Ehrlich, 2004)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87426" y="2689175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(Natural Disasters)</a:t>
            </a:r>
            <a:endParaRPr lang="en-US" sz="1400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3" y="3707363"/>
            <a:ext cx="3024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27982" y="8175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b="1" dirty="0"/>
              <a:t>Regional study on the effects of Climate Change in the coast of Latin America and the Caribbean</a:t>
            </a:r>
            <a:endParaRPr lang="en-US" sz="1400" dirty="0"/>
          </a:p>
        </p:txBody>
      </p:sp>
      <p:pic>
        <p:nvPicPr>
          <p:cNvPr id="24" name="Picture 66" descr="logoc3a_borj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00" y="58420"/>
            <a:ext cx="682382" cy="5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3" t="30141" r="26123" b="19388"/>
          <a:stretch>
            <a:fillRect/>
          </a:stretch>
        </p:blipFill>
        <p:spPr bwMode="auto">
          <a:xfrm>
            <a:off x="7380312" y="-494"/>
            <a:ext cx="631512" cy="76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1" descr="Escudo Gobierno de Españ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229535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97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6609"/>
            <a:ext cx="8280920" cy="341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4737264"/>
            <a:ext cx="2735536" cy="164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4737264"/>
            <a:ext cx="3024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7982" y="6206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b="1" dirty="0"/>
              <a:t>Regional study on the effects of Climate Change in the coast of Latin America and the Caribbean</a:t>
            </a: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3" t="30141" r="26123" b="19388"/>
          <a:stretch>
            <a:fillRect/>
          </a:stretch>
        </p:blipFill>
        <p:spPr bwMode="auto">
          <a:xfrm>
            <a:off x="8489568" y="6069800"/>
            <a:ext cx="631512" cy="76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1" descr="Escudo Gobierno de Españ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82" y="6452399"/>
            <a:ext cx="1749551" cy="3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6" descr="logoc3a_borj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00" y="58420"/>
            <a:ext cx="682382" cy="5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13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989735709"/>
              </p:ext>
            </p:extLst>
          </p:nvPr>
        </p:nvGraphicFramePr>
        <p:xfrm>
          <a:off x="35496" y="29592"/>
          <a:ext cx="8784976" cy="5559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483" name="19 Grupo"/>
          <p:cNvGrpSpPr>
            <a:grpSpLocks/>
          </p:cNvGrpSpPr>
          <p:nvPr/>
        </p:nvGrpSpPr>
        <p:grpSpPr bwMode="auto">
          <a:xfrm>
            <a:off x="5004047" y="116634"/>
            <a:ext cx="2849662" cy="1196751"/>
            <a:chOff x="1858076" y="46471"/>
            <a:chExt cx="6151628" cy="1385536"/>
          </a:xfrm>
        </p:grpSpPr>
        <p:sp>
          <p:nvSpPr>
            <p:cNvPr id="21" name="20 Redondear rectángulo de esquina del mismo lado"/>
            <p:cNvSpPr>
              <a:spLocks/>
            </p:cNvSpPr>
            <p:nvPr/>
          </p:nvSpPr>
          <p:spPr bwMode="auto">
            <a:xfrm rot="5400000">
              <a:off x="4118771" y="-2214224"/>
              <a:ext cx="1385536" cy="5906925"/>
            </a:xfrm>
            <a:custGeom>
              <a:avLst/>
              <a:gdLst>
                <a:gd name="T0" fmla="*/ 230927 w 1385536"/>
                <a:gd name="T1" fmla="*/ 0 h 6217811"/>
                <a:gd name="T2" fmla="*/ 1154609 w 1385536"/>
                <a:gd name="T3" fmla="*/ 0 h 6217811"/>
                <a:gd name="T4" fmla="*/ 1385536 w 1385536"/>
                <a:gd name="T5" fmla="*/ 230927 h 6217811"/>
                <a:gd name="T6" fmla="*/ 1385536 w 1385536"/>
                <a:gd name="T7" fmla="*/ 6217811 h 6217811"/>
                <a:gd name="T8" fmla="*/ 1385536 w 1385536"/>
                <a:gd name="T9" fmla="*/ 6217811 h 6217811"/>
                <a:gd name="T10" fmla="*/ 0 w 1385536"/>
                <a:gd name="T11" fmla="*/ 6217811 h 6217811"/>
                <a:gd name="T12" fmla="*/ 0 w 1385536"/>
                <a:gd name="T13" fmla="*/ 6217811 h 6217811"/>
                <a:gd name="T14" fmla="*/ 0 w 1385536"/>
                <a:gd name="T15" fmla="*/ 230927 h 6217811"/>
                <a:gd name="T16" fmla="*/ 230927 w 1385536"/>
                <a:gd name="T17" fmla="*/ 0 h 62178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536" h="6217811">
                  <a:moveTo>
                    <a:pt x="230927" y="0"/>
                  </a:moveTo>
                  <a:lnTo>
                    <a:pt x="1154609" y="0"/>
                  </a:lnTo>
                  <a:cubicBezTo>
                    <a:pt x="1282146" y="0"/>
                    <a:pt x="1385536" y="103390"/>
                    <a:pt x="1385536" y="230927"/>
                  </a:cubicBezTo>
                  <a:lnTo>
                    <a:pt x="1385536" y="6217811"/>
                  </a:lnTo>
                  <a:lnTo>
                    <a:pt x="0" y="6217811"/>
                  </a:lnTo>
                  <a:lnTo>
                    <a:pt x="0" y="230927"/>
                  </a:lnTo>
                  <a:cubicBezTo>
                    <a:pt x="0" y="103390"/>
                    <a:pt x="103390" y="0"/>
                    <a:pt x="230927" y="0"/>
                  </a:cubicBezTo>
                  <a:close/>
                </a:path>
              </a:pathLst>
            </a:custGeom>
            <a:solidFill>
              <a:srgbClr val="FFFFFF">
                <a:alpha val="90195"/>
              </a:srgbClr>
            </a:solidFill>
            <a:ln w="9525" cap="flat" cmpd="sng">
              <a:solidFill>
                <a:srgbClr val="2F2F98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endParaRPr lang="es-ES" sz="1400"/>
            </a:p>
          </p:txBody>
        </p:sp>
        <p:sp>
          <p:nvSpPr>
            <p:cNvPr id="22" name="Redondear rectángulo de esquina del mismo lado 4"/>
            <p:cNvSpPr/>
            <p:nvPr/>
          </p:nvSpPr>
          <p:spPr>
            <a:xfrm>
              <a:off x="1858078" y="114714"/>
              <a:ext cx="6151626" cy="12490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8232" tIns="6985" rIns="6985" bIns="6985" spcCol="1270" anchor="ctr"/>
            <a:lstStyle/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Coastal Flooding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Beach Erosion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Port activity and reliability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Coral Bleaching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Sediment potential transport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000" dirty="0"/>
                <a:t> Eolic potential transport</a:t>
              </a:r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2381697" y="230610"/>
            <a:ext cx="204628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+mn-ea"/>
              </a:rPr>
              <a:t>Dynamics</a:t>
            </a:r>
            <a:endParaRPr lang="en-US" sz="1200" b="1" dirty="0">
              <a:solidFill>
                <a:schemeClr val="accent2">
                  <a:lumMod val="60000"/>
                  <a:lumOff val="40000"/>
                </a:schemeClr>
              </a:solidFill>
              <a:ea typeface="+mn-ea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06033" y="188640"/>
            <a:ext cx="20462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E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+mn-ea"/>
              </a:rPr>
              <a:t>Impacts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4365104"/>
            <a:ext cx="5818592" cy="2376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885559" y="39257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43" y="1716567"/>
            <a:ext cx="1368152" cy="177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25" y="1827824"/>
            <a:ext cx="1394668" cy="181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42233"/>
            <a:ext cx="1368152" cy="177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0848"/>
            <a:ext cx="1394668" cy="181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3" t="30141" r="26123" b="19388"/>
          <a:stretch>
            <a:fillRect/>
          </a:stretch>
        </p:blipFill>
        <p:spPr bwMode="auto">
          <a:xfrm>
            <a:off x="8028384" y="116632"/>
            <a:ext cx="1014675" cy="122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06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95" y="2357437"/>
            <a:ext cx="1553766" cy="866180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14" y="3071813"/>
            <a:ext cx="1526977" cy="1017984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391" r="12891" b="10286"/>
          <a:stretch>
            <a:fillRect/>
          </a:stretch>
        </p:blipFill>
        <p:spPr bwMode="auto">
          <a:xfrm>
            <a:off x="250032" y="1544836"/>
            <a:ext cx="2672209" cy="24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r="14676" b="9749"/>
          <a:stretch>
            <a:fillRect/>
          </a:stretch>
        </p:blipFill>
        <p:spPr bwMode="auto">
          <a:xfrm>
            <a:off x="3223617" y="1505769"/>
            <a:ext cx="2687836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6"/>
          <p:cNvSpPr>
            <a:spLocks noGrp="1" noChangeArrowheads="1"/>
          </p:cNvSpPr>
          <p:nvPr>
            <p:ph type="title"/>
          </p:nvPr>
        </p:nvSpPr>
        <p:spPr>
          <a:xfrm>
            <a:off x="3594200" y="669900"/>
            <a:ext cx="5536406" cy="526852"/>
          </a:xfrm>
          <a:ln/>
        </p:spPr>
        <p:txBody>
          <a:bodyPr/>
          <a:lstStyle/>
          <a:p>
            <a:pPr algn="r"/>
            <a:r>
              <a:rPr lang="en-US" sz="1700" dirty="0" smtClean="0"/>
              <a:t>Example of Risk integration 2: </a:t>
            </a:r>
            <a:br>
              <a:rPr lang="en-US" sz="1700" dirty="0" smtClean="0"/>
            </a:br>
            <a:r>
              <a:rPr lang="en-US" sz="1700" dirty="0" smtClean="0"/>
              <a:t>Reliability of Defensive Breakwaters</a:t>
            </a:r>
            <a:endParaRPr lang="en-US" sz="1700" dirty="0"/>
          </a:p>
        </p:txBody>
      </p:sp>
      <p:sp>
        <p:nvSpPr>
          <p:cNvPr id="83976" name="Rectangle 8"/>
          <p:cNvSpPr>
            <a:spLocks/>
          </p:cNvSpPr>
          <p:nvPr/>
        </p:nvSpPr>
        <p:spPr bwMode="auto">
          <a:xfrm>
            <a:off x="187523" y="1366242"/>
            <a:ext cx="2839641" cy="2803922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Rectangle 9"/>
          <p:cNvSpPr>
            <a:spLocks/>
          </p:cNvSpPr>
          <p:nvPr/>
        </p:nvSpPr>
        <p:spPr bwMode="auto">
          <a:xfrm>
            <a:off x="3161110" y="1375172"/>
            <a:ext cx="2821781" cy="2803922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Rectangle 10"/>
          <p:cNvSpPr>
            <a:spLocks/>
          </p:cNvSpPr>
          <p:nvPr/>
        </p:nvSpPr>
        <p:spPr bwMode="auto">
          <a:xfrm>
            <a:off x="6179344" y="1366242"/>
            <a:ext cx="2750344" cy="2803922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39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0" y="4714875"/>
            <a:ext cx="2278187" cy="175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0" name="Rectangle 12"/>
          <p:cNvSpPr>
            <a:spLocks/>
          </p:cNvSpPr>
          <p:nvPr/>
        </p:nvSpPr>
        <p:spPr bwMode="auto">
          <a:xfrm>
            <a:off x="6462464" y="1329755"/>
            <a:ext cx="2286000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sz="1400" dirty="0" smtClean="0">
              <a:ea typeface="Gill Sans" charset="0"/>
              <a:cs typeface="Gill Sans" charset="0"/>
            </a:endParaRPr>
          </a:p>
          <a:p>
            <a:pPr algn="ctr"/>
            <a:r>
              <a:rPr lang="en-US" sz="1400" dirty="0" smtClean="0">
                <a:ea typeface="Gill Sans" charset="0"/>
                <a:cs typeface="Gill Sans" charset="0"/>
              </a:rPr>
              <a:t>Type of sea-port as a function of its socio-economic relevance</a:t>
            </a:r>
            <a:endParaRPr lang="en-US" sz="1400" dirty="0">
              <a:ea typeface="Gill Sans" charset="0"/>
              <a:cs typeface="Gill Sans" charset="0"/>
            </a:endParaRPr>
          </a:p>
        </p:txBody>
      </p:sp>
      <p:pic>
        <p:nvPicPr>
          <p:cNvPr id="8398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039" r="966" b="1564"/>
          <a:stretch>
            <a:fillRect/>
          </a:stretch>
        </p:blipFill>
        <p:spPr bwMode="auto">
          <a:xfrm>
            <a:off x="7044408" y="4795242"/>
            <a:ext cx="991195" cy="142093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82" y="4721572"/>
            <a:ext cx="1857375" cy="163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Rectangle 15"/>
          <p:cNvSpPr>
            <a:spLocks/>
          </p:cNvSpPr>
          <p:nvPr/>
        </p:nvSpPr>
        <p:spPr bwMode="auto">
          <a:xfrm>
            <a:off x="184175" y="4196953"/>
            <a:ext cx="2848570" cy="401836"/>
          </a:xfrm>
          <a:prstGeom prst="rect">
            <a:avLst/>
          </a:prstGeom>
          <a:solidFill>
            <a:srgbClr val="CADBFE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ea typeface="Gill Sans" charset="0"/>
                <a:cs typeface="Gill Sans" charset="0"/>
              </a:rPr>
              <a:t>Hazard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83984" name="Rectangle 16"/>
          <p:cNvSpPr>
            <a:spLocks/>
          </p:cNvSpPr>
          <p:nvPr/>
        </p:nvSpPr>
        <p:spPr bwMode="auto">
          <a:xfrm>
            <a:off x="3156645" y="4205883"/>
            <a:ext cx="2830711" cy="401836"/>
          </a:xfrm>
          <a:prstGeom prst="rect">
            <a:avLst/>
          </a:prstGeom>
          <a:solidFill>
            <a:srgbClr val="CADBFE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ea typeface="Gill Sans" charset="0"/>
                <a:cs typeface="Gill Sans" charset="0"/>
              </a:rPr>
              <a:t>Exposure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83985" name="Rectangle 17"/>
          <p:cNvSpPr>
            <a:spLocks/>
          </p:cNvSpPr>
          <p:nvPr/>
        </p:nvSpPr>
        <p:spPr bwMode="auto">
          <a:xfrm>
            <a:off x="6181576" y="4196953"/>
            <a:ext cx="2759273" cy="401836"/>
          </a:xfrm>
          <a:prstGeom prst="rect">
            <a:avLst/>
          </a:prstGeom>
          <a:solidFill>
            <a:srgbClr val="CADBFE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ea typeface="Gill Sans" charset="0"/>
                <a:cs typeface="Gill Sans" charset="0"/>
              </a:rPr>
              <a:t>Vulnerability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4232672" y="5000625"/>
            <a:ext cx="1288107" cy="79139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7" name="Rectangle 19"/>
          <p:cNvSpPr>
            <a:spLocks/>
          </p:cNvSpPr>
          <p:nvPr/>
        </p:nvSpPr>
        <p:spPr bwMode="auto">
          <a:xfrm>
            <a:off x="4184150" y="4725724"/>
            <a:ext cx="12519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 smtClean="0">
                <a:ea typeface="Gill Sans" charset="0"/>
                <a:cs typeface="Gill Sans" charset="0"/>
              </a:rPr>
              <a:t>Length to repair</a:t>
            </a:r>
            <a:endParaRPr lang="en-US" sz="1400" dirty="0">
              <a:ea typeface="Gill Sans" charset="0"/>
              <a:cs typeface="Gill Sans" charset="0"/>
            </a:endParaRPr>
          </a:p>
        </p:txBody>
      </p:sp>
      <p:sp>
        <p:nvSpPr>
          <p:cNvPr id="83988" name="Rectangle 20"/>
          <p:cNvSpPr>
            <a:spLocks/>
          </p:cNvSpPr>
          <p:nvPr/>
        </p:nvSpPr>
        <p:spPr bwMode="auto">
          <a:xfrm>
            <a:off x="2004715" y="5308699"/>
            <a:ext cx="1687711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dirty="0" smtClean="0">
                <a:ea typeface="Gill Sans" charset="0"/>
                <a:cs typeface="Gill Sans" charset="0"/>
              </a:rPr>
              <a:t>Change in design probability level</a:t>
            </a:r>
            <a:endParaRPr lang="en-US" sz="1500" dirty="0">
              <a:ea typeface="Gill Sans" charset="0"/>
              <a:cs typeface="Gill Sans" charset="0"/>
            </a:endParaRPr>
          </a:p>
        </p:txBody>
      </p:sp>
      <p:grpSp>
        <p:nvGrpSpPr>
          <p:cNvPr id="29" name="Group 26"/>
          <p:cNvGrpSpPr>
            <a:grpSpLocks/>
          </p:cNvGrpSpPr>
          <p:nvPr/>
        </p:nvGrpSpPr>
        <p:grpSpPr bwMode="auto">
          <a:xfrm>
            <a:off x="5214938" y="1321594"/>
            <a:ext cx="4000500" cy="5356697"/>
            <a:chOff x="0" y="0"/>
            <a:chExt cx="3584" cy="4799"/>
          </a:xfrm>
        </p:grpSpPr>
        <p:grpSp>
          <p:nvGrpSpPr>
            <p:cNvPr id="30" name="Group 23"/>
            <p:cNvGrpSpPr>
              <a:grpSpLocks/>
            </p:cNvGrpSpPr>
            <p:nvPr/>
          </p:nvGrpSpPr>
          <p:grpSpPr bwMode="auto">
            <a:xfrm>
              <a:off x="0" y="0"/>
              <a:ext cx="3584" cy="4799"/>
              <a:chOff x="0" y="0"/>
              <a:chExt cx="3584" cy="4799"/>
            </a:xfrm>
          </p:grpSpPr>
          <p:pic>
            <p:nvPicPr>
              <p:cNvPr id="33" name="Picture 21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61" t="88799" r="34039"/>
              <a:stretch>
                <a:fillRect/>
              </a:stretch>
            </p:blipFill>
            <p:spPr bwMode="auto">
              <a:xfrm>
                <a:off x="0" y="4095"/>
                <a:ext cx="3584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02" r="30078" b="10547"/>
              <a:stretch>
                <a:fillRect/>
              </a:stretch>
            </p:blipFill>
            <p:spPr bwMode="auto">
              <a:xfrm>
                <a:off x="1" y="23"/>
                <a:ext cx="3507" cy="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Oval 24"/>
            <p:cNvSpPr>
              <a:spLocks/>
            </p:cNvSpPr>
            <p:nvPr/>
          </p:nvSpPr>
          <p:spPr bwMode="auto">
            <a:xfrm rot="7992906">
              <a:off x="2365" y="2181"/>
              <a:ext cx="776" cy="528"/>
            </a:xfrm>
            <a:prstGeom prst="ellipse">
              <a:avLst/>
            </a:prstGeom>
            <a:solidFill>
              <a:srgbClr val="D90B00">
                <a:alpha val="29999"/>
              </a:srgb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25"/>
            <p:cNvSpPr>
              <a:spLocks/>
            </p:cNvSpPr>
            <p:nvPr/>
          </p:nvSpPr>
          <p:spPr bwMode="auto">
            <a:xfrm rot="4770960">
              <a:off x="1352" y="1693"/>
              <a:ext cx="776" cy="528"/>
            </a:xfrm>
            <a:prstGeom prst="ellipse">
              <a:avLst/>
            </a:prstGeom>
            <a:solidFill>
              <a:srgbClr val="D90B00">
                <a:alpha val="29999"/>
              </a:srgb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875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6" grpId="0" animBg="1"/>
      <p:bldP spid="83987" grpId="0" autoUpdateAnimBg="0"/>
      <p:bldP spid="8398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09" y="1916832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Case 1. The Macro Scale:  	</a:t>
            </a:r>
            <a:r>
              <a:rPr lang="en-US" sz="1100" dirty="0" smtClean="0"/>
              <a:t>e.g., Latin America and the Caribbean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Case 2. The Micro Scale: 	</a:t>
            </a:r>
            <a:r>
              <a:rPr lang="en-US" sz="1400" b="1" dirty="0" smtClean="0"/>
              <a:t>e.g., The city of Santander (SP)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Case 3. The </a:t>
            </a:r>
            <a:r>
              <a:rPr lang="en-US" dirty="0" err="1" smtClean="0"/>
              <a:t>Meso</a:t>
            </a:r>
            <a:r>
              <a:rPr lang="en-US" dirty="0" smtClean="0"/>
              <a:t> Scale:  				</a:t>
            </a:r>
            <a:r>
              <a:rPr lang="en-US" sz="1100" dirty="0" smtClean="0"/>
              <a:t>e.g., Gulf Coast  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3443132" y="4069652"/>
            <a:ext cx="1656184" cy="1512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7944" y="4645716"/>
            <a:ext cx="1170987" cy="10691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5157192"/>
            <a:ext cx="819140" cy="7479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8104" y="422108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“ Going to the detail “</a:t>
            </a:r>
          </a:p>
          <a:p>
            <a:pPr algn="ctr"/>
            <a:r>
              <a:rPr lang="en-US" sz="1600" b="1" i="1" dirty="0" smtClean="0"/>
              <a:t>(process based approach)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4336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5669E29EFAB14582576D25EF448152" ma:contentTypeVersion="1" ma:contentTypeDescription="Create a new document." ma:contentTypeScope="" ma:versionID="48c703af1e1d1ce53016ea7ac37b904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0d331ebd68627ead16f146830ec6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647810-F1D0-4AA5-B4D9-AD3BBA392B71}"/>
</file>

<file path=customXml/itemProps2.xml><?xml version="1.0" encoding="utf-8"?>
<ds:datastoreItem xmlns:ds="http://schemas.openxmlformats.org/officeDocument/2006/customXml" ds:itemID="{77A63783-5320-4A7F-A9A0-C68AF4B8149E}"/>
</file>

<file path=customXml/itemProps3.xml><?xml version="1.0" encoding="utf-8"?>
<ds:datastoreItem xmlns:ds="http://schemas.openxmlformats.org/officeDocument/2006/customXml" ds:itemID="{310D78F9-0E51-454F-8494-64875C2CF687}"/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905</Words>
  <Application>Microsoft Macintosh PowerPoint</Application>
  <PresentationFormat>On-screen Show (4:3)</PresentationFormat>
  <Paragraphs>187</Paragraphs>
  <Slides>22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Diseño predeterminado</vt:lpstr>
      <vt:lpstr>Equation</vt:lpstr>
      <vt:lpstr>PowerPoint Presentation</vt:lpstr>
      <vt:lpstr>3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Risk integration 2:  Reliability of Defensive Breakwaters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IHCantabria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Gonzalez Reguero, Borja</dc:creator>
  <cp:lastModifiedBy>BORJA GONZALEZ REGUERO</cp:lastModifiedBy>
  <cp:revision>153</cp:revision>
  <dcterms:created xsi:type="dcterms:W3CDTF">2012-03-07T11:00:33Z</dcterms:created>
  <dcterms:modified xsi:type="dcterms:W3CDTF">2013-05-29T13:34:10Z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0x010100685669E29EFAB14582576D25EF448152</vt:lpwstr>
  </property>
</Properties>
</file>