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6" r:id="rId2"/>
    <p:sldId id="277" r:id="rId3"/>
    <p:sldId id="278" r:id="rId4"/>
    <p:sldId id="279" r:id="rId5"/>
    <p:sldId id="281" r:id="rId6"/>
    <p:sldId id="282" r:id="rId7"/>
    <p:sldId id="283" r:id="rId8"/>
    <p:sldId id="288" r:id="rId9"/>
    <p:sldId id="289" r:id="rId10"/>
    <p:sldId id="285" r:id="rId11"/>
    <p:sldId id="286" r:id="rId12"/>
    <p:sldId id="287"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2600" autoAdjust="0"/>
  </p:normalViewPr>
  <p:slideViewPr>
    <p:cSldViewPr>
      <p:cViewPr varScale="1">
        <p:scale>
          <a:sx n="50" d="100"/>
          <a:sy n="50" d="100"/>
        </p:scale>
        <p:origin x="-186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walsh\Documents\Dow\Freeport\Priority%20ESs\Nat%20Hazard%20Mitigation\CBA\coastal_cba_NPV_sum.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Sheet1!$A$14</c:f>
              <c:strCache>
                <c:ptCount val="1"/>
                <c:pt idx="0">
                  <c:v>Private Protection</c:v>
                </c:pt>
              </c:strCache>
            </c:strRef>
          </c:tx>
          <c:invertIfNegative val="0"/>
          <c:cat>
            <c:strRef>
              <c:f>Sheet1!$B$13:$D$13</c:f>
              <c:strCache>
                <c:ptCount val="3"/>
                <c:pt idx="0">
                  <c:v>Levee</c:v>
                </c:pt>
                <c:pt idx="1">
                  <c:v>Habitat</c:v>
                </c:pt>
                <c:pt idx="2">
                  <c:v>Levee+Habitat</c:v>
                </c:pt>
              </c:strCache>
            </c:strRef>
          </c:cat>
          <c:val>
            <c:numRef>
              <c:f>Sheet1!$B$14:$D$14</c:f>
              <c:numCache>
                <c:formatCode>General</c:formatCode>
                <c:ptCount val="3"/>
                <c:pt idx="0">
                  <c:v>274.39929489135704</c:v>
                </c:pt>
                <c:pt idx="1">
                  <c:v>6.8428754806518555</c:v>
                </c:pt>
                <c:pt idx="2">
                  <c:v>281.23748445510802</c:v>
                </c:pt>
              </c:numCache>
            </c:numRef>
          </c:val>
        </c:ser>
        <c:ser>
          <c:idx val="2"/>
          <c:order val="1"/>
          <c:tx>
            <c:strRef>
              <c:f>Sheet1!$A$15</c:f>
              <c:strCache>
                <c:ptCount val="1"/>
                <c:pt idx="0">
                  <c:v>Public Protection</c:v>
                </c:pt>
              </c:strCache>
            </c:strRef>
          </c:tx>
          <c:spPr>
            <a:solidFill>
              <a:srgbClr val="FFC000"/>
            </a:solidFill>
          </c:spPr>
          <c:invertIfNegative val="0"/>
          <c:cat>
            <c:strRef>
              <c:f>Sheet1!$B$13:$D$13</c:f>
              <c:strCache>
                <c:ptCount val="3"/>
                <c:pt idx="0">
                  <c:v>Levee</c:v>
                </c:pt>
                <c:pt idx="1">
                  <c:v>Habitat</c:v>
                </c:pt>
                <c:pt idx="2">
                  <c:v>Levee+Habitat</c:v>
                </c:pt>
              </c:strCache>
            </c:strRef>
          </c:cat>
          <c:val>
            <c:numRef>
              <c:f>Sheet1!$B$15:$D$15</c:f>
              <c:numCache>
                <c:formatCode>General</c:formatCode>
                <c:ptCount val="3"/>
                <c:pt idx="0">
                  <c:v>0</c:v>
                </c:pt>
                <c:pt idx="1">
                  <c:v>17.935537338256836</c:v>
                </c:pt>
                <c:pt idx="2">
                  <c:v>17.935537338256836</c:v>
                </c:pt>
              </c:numCache>
            </c:numRef>
          </c:val>
        </c:ser>
        <c:ser>
          <c:idx val="3"/>
          <c:order val="2"/>
          <c:tx>
            <c:strRef>
              <c:f>Sheet1!$A$16</c:f>
              <c:strCache>
                <c:ptCount val="1"/>
                <c:pt idx="0">
                  <c:v>Carbon Sequestration</c:v>
                </c:pt>
              </c:strCache>
            </c:strRef>
          </c:tx>
          <c:invertIfNegative val="0"/>
          <c:cat>
            <c:strRef>
              <c:f>Sheet1!$B$13:$D$13</c:f>
              <c:strCache>
                <c:ptCount val="3"/>
                <c:pt idx="0">
                  <c:v>Levee</c:v>
                </c:pt>
                <c:pt idx="1">
                  <c:v>Habitat</c:v>
                </c:pt>
                <c:pt idx="2">
                  <c:v>Levee+Habitat</c:v>
                </c:pt>
              </c:strCache>
            </c:strRef>
          </c:cat>
          <c:val>
            <c:numRef>
              <c:f>Sheet1!$B$16:$D$16</c:f>
              <c:numCache>
                <c:formatCode>General</c:formatCode>
                <c:ptCount val="3"/>
                <c:pt idx="0">
                  <c:v>0</c:v>
                </c:pt>
                <c:pt idx="1">
                  <c:v>1.2042382955551147</c:v>
                </c:pt>
                <c:pt idx="2">
                  <c:v>1.2042382955551147</c:v>
                </c:pt>
              </c:numCache>
            </c:numRef>
          </c:val>
        </c:ser>
        <c:ser>
          <c:idx val="4"/>
          <c:order val="3"/>
          <c:tx>
            <c:strRef>
              <c:f>Sheet1!$A$17</c:f>
              <c:strCache>
                <c:ptCount val="1"/>
                <c:pt idx="0">
                  <c:v>Recreation</c:v>
                </c:pt>
              </c:strCache>
            </c:strRef>
          </c:tx>
          <c:spPr>
            <a:solidFill>
              <a:srgbClr val="92D050"/>
            </a:solidFill>
            <a:ln>
              <a:noFill/>
            </a:ln>
          </c:spPr>
          <c:invertIfNegative val="0"/>
          <c:cat>
            <c:strRef>
              <c:f>Sheet1!$B$13:$D$13</c:f>
              <c:strCache>
                <c:ptCount val="3"/>
                <c:pt idx="0">
                  <c:v>Levee</c:v>
                </c:pt>
                <c:pt idx="1">
                  <c:v>Habitat</c:v>
                </c:pt>
                <c:pt idx="2">
                  <c:v>Levee+Habitat</c:v>
                </c:pt>
              </c:strCache>
            </c:strRef>
          </c:cat>
          <c:val>
            <c:numRef>
              <c:f>Sheet1!$B$17:$D$17</c:f>
              <c:numCache>
                <c:formatCode>General</c:formatCode>
                <c:ptCount val="3"/>
                <c:pt idx="0">
                  <c:v>0</c:v>
                </c:pt>
                <c:pt idx="1">
                  <c:v>150</c:v>
                </c:pt>
                <c:pt idx="2">
                  <c:v>150</c:v>
                </c:pt>
              </c:numCache>
            </c:numRef>
          </c:val>
        </c:ser>
        <c:dLbls>
          <c:showLegendKey val="0"/>
          <c:showVal val="0"/>
          <c:showCatName val="0"/>
          <c:showSerName val="0"/>
          <c:showPercent val="0"/>
          <c:showBubbleSize val="0"/>
        </c:dLbls>
        <c:gapWidth val="75"/>
        <c:overlap val="100"/>
        <c:axId val="113870336"/>
        <c:axId val="176212992"/>
      </c:barChart>
      <c:catAx>
        <c:axId val="113870336"/>
        <c:scaling>
          <c:orientation val="minMax"/>
        </c:scaling>
        <c:delete val="0"/>
        <c:axPos val="b"/>
        <c:title>
          <c:tx>
            <c:rich>
              <a:bodyPr/>
              <a:lstStyle/>
              <a:p>
                <a:pPr>
                  <a:defRPr sz="1200"/>
                </a:pPr>
                <a:r>
                  <a:rPr lang="en-US" sz="1200" baseline="0" dirty="0" smtClean="0"/>
                  <a:t>Infrastructure </a:t>
                </a:r>
                <a:r>
                  <a:rPr lang="en-US" sz="1200" dirty="0"/>
                  <a:t>Scenario</a:t>
                </a:r>
              </a:p>
            </c:rich>
          </c:tx>
          <c:layout/>
          <c:overlay val="0"/>
        </c:title>
        <c:majorTickMark val="none"/>
        <c:minorTickMark val="none"/>
        <c:tickLblPos val="nextTo"/>
        <c:txPr>
          <a:bodyPr/>
          <a:lstStyle/>
          <a:p>
            <a:pPr>
              <a:defRPr sz="1800"/>
            </a:pPr>
            <a:endParaRPr lang="en-US"/>
          </a:p>
        </c:txPr>
        <c:crossAx val="176212992"/>
        <c:crosses val="autoZero"/>
        <c:auto val="1"/>
        <c:lblAlgn val="ctr"/>
        <c:lblOffset val="100"/>
        <c:noMultiLvlLbl val="0"/>
      </c:catAx>
      <c:valAx>
        <c:axId val="176212992"/>
        <c:scaling>
          <c:orientation val="minMax"/>
        </c:scaling>
        <c:delete val="1"/>
        <c:axPos val="l"/>
        <c:majorGridlines/>
        <c:title>
          <c:tx>
            <c:rich>
              <a:bodyPr/>
              <a:lstStyle/>
              <a:p>
                <a:pPr>
                  <a:defRPr sz="2000"/>
                </a:pPr>
                <a:r>
                  <a:rPr lang="en-US" sz="2000" dirty="0"/>
                  <a:t>Net Present </a:t>
                </a:r>
                <a:r>
                  <a:rPr lang="en-US" sz="2000" dirty="0" smtClean="0"/>
                  <a:t>Value</a:t>
                </a:r>
                <a:endParaRPr lang="en-US" sz="2000" dirty="0"/>
              </a:p>
            </c:rich>
          </c:tx>
          <c:layout/>
          <c:overlay val="0"/>
        </c:title>
        <c:numFmt formatCode="General" sourceLinked="1"/>
        <c:majorTickMark val="out"/>
        <c:minorTickMark val="none"/>
        <c:tickLblPos val="nextTo"/>
        <c:crossAx val="113870336"/>
        <c:crosses val="autoZero"/>
        <c:crossBetween val="between"/>
      </c:valAx>
    </c:plotArea>
    <c:legend>
      <c:legendPos val="r"/>
      <c:layout/>
      <c:overlay val="0"/>
      <c:txPr>
        <a:bodyPr/>
        <a:lstStyle/>
        <a:p>
          <a:pPr>
            <a:defRPr sz="18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BD95EF-A524-41AE-91B6-0383B0A5FAD3}" type="datetimeFigureOut">
              <a:rPr lang="en-US" smtClean="0"/>
              <a:t>5/28/2013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BD8031-AE6A-4FD3-8074-4A7CF626C565}" type="slidenum">
              <a:rPr lang="en-US" smtClean="0"/>
              <a:t>‹#›</a:t>
            </a:fld>
            <a:endParaRPr lang="en-US"/>
          </a:p>
        </p:txBody>
      </p:sp>
    </p:spTree>
    <p:extLst>
      <p:ext uri="{BB962C8B-B14F-4D97-AF65-F5344CB8AC3E}">
        <p14:creationId xmlns:p14="http://schemas.microsoft.com/office/powerpoint/2010/main" val="788131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through</a:t>
            </a:r>
            <a:r>
              <a:rPr lang="en-US" baseline="0" dirty="0" smtClean="0"/>
              <a:t> analysis done at a corporate property on the Gulf Coast – </a:t>
            </a:r>
          </a:p>
          <a:p>
            <a:r>
              <a:rPr lang="en-US" baseline="0" dirty="0" smtClean="0"/>
              <a:t>Part of our 5-yr collaboration with Dow CC, </a:t>
            </a:r>
            <a:r>
              <a:rPr lang="en-US" baseline="0" dirty="0" err="1" smtClean="0"/>
              <a:t>corp</a:t>
            </a:r>
            <a:r>
              <a:rPr lang="en-US" baseline="0" dirty="0" smtClean="0"/>
              <a:t> accounting for value of nature</a:t>
            </a:r>
            <a:endParaRPr lang="en-US" dirty="0"/>
          </a:p>
        </p:txBody>
      </p:sp>
      <p:sp>
        <p:nvSpPr>
          <p:cNvPr id="4" name="Slide Number Placeholder 3"/>
          <p:cNvSpPr>
            <a:spLocks noGrp="1"/>
          </p:cNvSpPr>
          <p:nvPr>
            <p:ph type="sldNum" sz="quarter" idx="10"/>
          </p:nvPr>
        </p:nvSpPr>
        <p:spPr/>
        <p:txBody>
          <a:bodyPr/>
          <a:lstStyle/>
          <a:p>
            <a:fld id="{EABD8031-AE6A-4FD3-8074-4A7CF626C565}" type="slidenum">
              <a:rPr lang="en-US" smtClean="0"/>
              <a:t>1</a:t>
            </a:fld>
            <a:endParaRPr lang="en-US"/>
          </a:p>
        </p:txBody>
      </p:sp>
    </p:spTree>
    <p:extLst>
      <p:ext uri="{BB962C8B-B14F-4D97-AF65-F5344CB8AC3E}">
        <p14:creationId xmlns:p14="http://schemas.microsoft.com/office/powerpoint/2010/main" val="1017760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Restoring marshes on all the undeveloped dry land habitats between Stratton Ridge and the coast (4,798 acres) would result in an 11 km extent of marsh (original extent: 5 km) and may provide additional storm protection benefits of almost $2 million. </a:t>
            </a:r>
          </a:p>
          <a:p>
            <a:endParaRPr lang="en-US" dirty="0"/>
          </a:p>
          <a:p>
            <a:r>
              <a:rPr lang="en-US" dirty="0"/>
              <a:t>Accounting for the opportunity cost of the land ($107/year/acre in grazing revenue) and restoration costs ranging from $12,800 to $50,900 per acre, restoration would not make business sense. </a:t>
            </a:r>
          </a:p>
          <a:p>
            <a:endParaRPr lang="en-US" dirty="0"/>
          </a:p>
          <a:p>
            <a:r>
              <a:rPr lang="en-US" dirty="0"/>
              <a:t>Restoration may be attractive if Dow could finance restoration through the establishment of a wetland mitigation bank or through partnerships with other parties that would receive benefits from the marshes. </a:t>
            </a:r>
          </a:p>
        </p:txBody>
      </p:sp>
      <p:sp>
        <p:nvSpPr>
          <p:cNvPr id="4" name="Slide Number Placeholder 3"/>
          <p:cNvSpPr>
            <a:spLocks noGrp="1"/>
          </p:cNvSpPr>
          <p:nvPr>
            <p:ph type="sldNum" sz="quarter" idx="10"/>
          </p:nvPr>
        </p:nvSpPr>
        <p:spPr/>
        <p:txBody>
          <a:bodyPr/>
          <a:lstStyle/>
          <a:p>
            <a:fld id="{C7FE6FCD-F246-439C-B337-CCBAD11990CD}" type="slidenum">
              <a:rPr lang="en-US" smtClean="0"/>
              <a:pPr/>
              <a:t>10</a:t>
            </a:fld>
            <a:endParaRPr lang="en-US"/>
          </a:p>
        </p:txBody>
      </p:sp>
    </p:spTree>
    <p:extLst>
      <p:ext uri="{BB962C8B-B14F-4D97-AF65-F5344CB8AC3E}">
        <p14:creationId xmlns:p14="http://schemas.microsoft.com/office/powerpoint/2010/main" val="2528978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comparing natural and built infrastructure scenarios together for Dow’s Stratton Ridge facility, we demonstrated the potential habitats have to provide protection from storms and reduce levee costs, as well as generate benefits for the public and support biodiversity. The magnitude of protection provided by habitats at Freeport did not warrant changes in Dow’s levee design, but the approach used here may help uncover opportunities for storm protection at other sites with larger natural areas. For example, measurements and modeling studies suggest that 30-50 km of marsh may reduce storm surge by 1 m. The area in front of Freeport was only 5 km of marsh but larger marshes in other area of the Gulf of Mexico may have greater storm protection potential.</a:t>
            </a:r>
          </a:p>
          <a:p>
            <a:endParaRPr lang="en-US" dirty="0"/>
          </a:p>
          <a:p>
            <a:endParaRPr lang="en-US" dirty="0"/>
          </a:p>
          <a:p>
            <a:r>
              <a:rPr lang="en-US" b="1" dirty="0"/>
              <a:t>Evidence from Hurricane Rita</a:t>
            </a:r>
          </a:p>
          <a:p>
            <a:r>
              <a:rPr lang="en-US" dirty="0"/>
              <a:t>Surge Attenuation</a:t>
            </a:r>
          </a:p>
          <a:p>
            <a:pPr marL="333093" indent="-333093">
              <a:buFont typeface="Arial" pitchFamily="34" charset="0"/>
              <a:buChar char="•"/>
            </a:pPr>
            <a:r>
              <a:rPr lang="en-US" dirty="0"/>
              <a:t>1 m per 30-50 km of </a:t>
            </a:r>
            <a:r>
              <a:rPr lang="en-US" i="1" dirty="0"/>
              <a:t>additional </a:t>
            </a:r>
            <a:r>
              <a:rPr lang="en-US" dirty="0"/>
              <a:t>marsh</a:t>
            </a:r>
          </a:p>
          <a:p>
            <a:endParaRPr lang="en-US" dirty="0" smtClean="0"/>
          </a:p>
          <a:p>
            <a:pPr defTabSz="888248">
              <a:defRPr/>
            </a:pPr>
            <a:r>
              <a:rPr lang="en-US" dirty="0" smtClean="0"/>
              <a:t>(</a:t>
            </a:r>
            <a:r>
              <a:rPr lang="en-US" dirty="0" err="1" smtClean="0"/>
              <a:t>Wamsley</a:t>
            </a:r>
            <a:r>
              <a:rPr lang="en-US" dirty="0" smtClean="0"/>
              <a:t> et al. 2010 )</a:t>
            </a:r>
          </a:p>
          <a:p>
            <a:endParaRPr lang="en-US" dirty="0"/>
          </a:p>
        </p:txBody>
      </p:sp>
      <p:sp>
        <p:nvSpPr>
          <p:cNvPr id="4" name="Slide Number Placeholder 3"/>
          <p:cNvSpPr>
            <a:spLocks noGrp="1"/>
          </p:cNvSpPr>
          <p:nvPr>
            <p:ph type="sldNum" sz="quarter" idx="10"/>
          </p:nvPr>
        </p:nvSpPr>
        <p:spPr/>
        <p:txBody>
          <a:bodyPr/>
          <a:lstStyle/>
          <a:p>
            <a:fld id="{C7FE6FCD-F246-439C-B337-CCBAD11990CD}" type="slidenum">
              <a:rPr lang="en-US" smtClean="0"/>
              <a:pPr/>
              <a:t>11</a:t>
            </a:fld>
            <a:endParaRPr lang="en-US"/>
          </a:p>
        </p:txBody>
      </p:sp>
    </p:spTree>
    <p:extLst>
      <p:ext uri="{BB962C8B-B14F-4D97-AF65-F5344CB8AC3E}">
        <p14:creationId xmlns:p14="http://schemas.microsoft.com/office/powerpoint/2010/main" val="3667608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Value</a:t>
            </a:r>
            <a:r>
              <a:rPr lang="en-US" baseline="0" dirty="0" smtClean="0"/>
              <a:t> of new information – habitat and SLR</a:t>
            </a:r>
          </a:p>
          <a:p>
            <a:pPr marL="0" indent="0">
              <a:buNone/>
            </a:pPr>
            <a:endParaRPr lang="en-US" b="1" dirty="0" smtClean="0"/>
          </a:p>
          <a:p>
            <a:pPr marL="0" indent="0">
              <a:buNone/>
            </a:pPr>
            <a:r>
              <a:rPr lang="en-US" b="1" dirty="0" smtClean="0"/>
              <a:t>Science: </a:t>
            </a:r>
            <a:r>
              <a:rPr lang="en-US" dirty="0" smtClean="0"/>
              <a:t>Link ecological change to business value</a:t>
            </a:r>
          </a:p>
          <a:p>
            <a:pPr marL="0" indent="0">
              <a:buNone/>
            </a:pPr>
            <a:r>
              <a:rPr lang="en-US" b="1" dirty="0" smtClean="0"/>
              <a:t>Business method: </a:t>
            </a:r>
            <a:r>
              <a:rPr lang="en-US" dirty="0" smtClean="0"/>
              <a:t>Ability to value missing assets</a:t>
            </a:r>
          </a:p>
          <a:p>
            <a:pPr marL="0" indent="0">
              <a:buNone/>
            </a:pPr>
            <a:r>
              <a:rPr lang="en-US" b="1" dirty="0" smtClean="0"/>
              <a:t>Inform Conservation/ Business Priorities: </a:t>
            </a:r>
            <a:r>
              <a:rPr lang="en-US" dirty="0" smtClean="0"/>
              <a:t>Where / when do marshes have significant protective values?  What are additional </a:t>
            </a:r>
          </a:p>
          <a:p>
            <a:endParaRPr lang="en-US" dirty="0" smtClean="0"/>
          </a:p>
          <a:p>
            <a:pPr marL="171426" indent="-171426">
              <a:buFont typeface="Arial" pitchFamily="34" charset="0"/>
              <a:buChar char="•"/>
            </a:pPr>
            <a:r>
              <a:rPr lang="en-US" dirty="0" smtClean="0"/>
              <a:t>Advanced science– link eco change to multiple economic values for a specific decision</a:t>
            </a:r>
          </a:p>
          <a:p>
            <a:pPr marL="171426" indent="-171426">
              <a:buFont typeface="Arial" pitchFamily="34" charset="0"/>
              <a:buChar char="•"/>
            </a:pPr>
            <a:r>
              <a:rPr lang="en-US" dirty="0" smtClean="0"/>
              <a:t>Methodology for valuing missing assets</a:t>
            </a:r>
          </a:p>
          <a:p>
            <a:pPr marL="171426" indent="-171426">
              <a:buFont typeface="Arial" pitchFamily="34" charset="0"/>
              <a:buChar char="•"/>
            </a:pPr>
            <a:r>
              <a:rPr lang="en-US" dirty="0" smtClean="0"/>
              <a:t>Quantified values for marshes at Freeport</a:t>
            </a:r>
          </a:p>
          <a:p>
            <a:pPr marL="628563" lvl="1" indent="-171426">
              <a:buFont typeface="Arial" pitchFamily="34" charset="0"/>
              <a:buChar char="•"/>
            </a:pPr>
            <a:r>
              <a:rPr lang="en-US" dirty="0" smtClean="0"/>
              <a:t>Identified when protective values may be low</a:t>
            </a:r>
          </a:p>
          <a:p>
            <a:pPr marL="171426" indent="-171426">
              <a:buFont typeface="Arial" pitchFamily="34" charset="0"/>
              <a:buChar char="•"/>
            </a:pPr>
            <a:r>
              <a:rPr lang="en-US" dirty="0" smtClean="0"/>
              <a:t>New information for risk mitigation</a:t>
            </a:r>
          </a:p>
          <a:p>
            <a:endParaRPr lang="en-US" dirty="0" smtClean="0"/>
          </a:p>
        </p:txBody>
      </p:sp>
      <p:sp>
        <p:nvSpPr>
          <p:cNvPr id="4" name="Slide Number Placeholder 3"/>
          <p:cNvSpPr>
            <a:spLocks noGrp="1"/>
          </p:cNvSpPr>
          <p:nvPr>
            <p:ph type="sldNum" sz="quarter" idx="10"/>
          </p:nvPr>
        </p:nvSpPr>
        <p:spPr/>
        <p:txBody>
          <a:bodyPr/>
          <a:lstStyle/>
          <a:p>
            <a:fld id="{C7FE6FCD-F246-439C-B337-CCBAD11990CD}" type="slidenum">
              <a:rPr lang="en-US" smtClean="0"/>
              <a:pPr/>
              <a:t>12</a:t>
            </a:fld>
            <a:endParaRPr lang="en-US"/>
          </a:p>
        </p:txBody>
      </p:sp>
    </p:spTree>
    <p:extLst>
      <p:ext uri="{BB962C8B-B14F-4D97-AF65-F5344CB8AC3E}">
        <p14:creationId xmlns:p14="http://schemas.microsoft.com/office/powerpoint/2010/main" val="124089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FE6FCD-F246-439C-B337-CCBAD11990CD}"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Dow’s plant – their largest in the world</a:t>
            </a:r>
            <a:r>
              <a:rPr lang="en-US" baseline="0" dirty="0" smtClean="0"/>
              <a:t> – </a:t>
            </a:r>
          </a:p>
          <a:p>
            <a:r>
              <a:rPr lang="en-US" baseline="0" dirty="0" smtClean="0"/>
              <a:t>Most of site surrounded by levees, but - SR vulnerable, and working on designing levees </a:t>
            </a:r>
          </a:p>
          <a:p>
            <a:endParaRPr lang="en-US" baseline="0" dirty="0" smtClean="0"/>
          </a:p>
          <a:p>
            <a:r>
              <a:rPr lang="en-US" baseline="0" dirty="0" smtClean="0"/>
              <a:t>6 miles inland – not accounting for marshes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7FE6FCD-F246-439C-B337-CCBAD11990CD}" type="slidenum">
              <a:rPr lang="en-US" smtClean="0"/>
              <a:pPr/>
              <a:t>2</a:t>
            </a:fld>
            <a:endParaRPr lang="en-US"/>
          </a:p>
        </p:txBody>
      </p:sp>
    </p:spTree>
    <p:extLst>
      <p:ext uri="{BB962C8B-B14F-4D97-AF65-F5344CB8AC3E}">
        <p14:creationId xmlns:p14="http://schemas.microsoft.com/office/powerpoint/2010/main" val="198603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chance to inform a discrete infrastructure decision </a:t>
            </a:r>
          </a:p>
          <a:p>
            <a:endParaRPr lang="en-US" baseline="0" dirty="0" smtClean="0"/>
          </a:p>
          <a:p>
            <a:pPr defTabSz="897219"/>
            <a:r>
              <a:rPr lang="en-US" b="0" dirty="0" smtClean="0">
                <a:solidFill>
                  <a:srgbClr val="6F6F6F"/>
                </a:solidFill>
              </a:rPr>
              <a:t>Including the protective role of habitats and sea level rise in assessment of hazards at the Freeport site ---two key pieces of information previously not considered in industry-standard modeling</a:t>
            </a:r>
          </a:p>
          <a:p>
            <a:pPr defTabSz="897219"/>
            <a:r>
              <a:rPr lang="en-US" b="0" dirty="0" smtClean="0">
                <a:solidFill>
                  <a:srgbClr val="6F6F6F"/>
                </a:solidFill>
              </a:rPr>
              <a:t>--- allows Dow to better inform their risk modeling process.</a:t>
            </a:r>
            <a:endParaRPr lang="en-US" dirty="0" smtClean="0">
              <a:solidFill>
                <a:srgbClr val="6F6F6F"/>
              </a:solidFill>
            </a:endParaRPr>
          </a:p>
          <a:p>
            <a:endParaRPr lang="en-US" baseline="0" dirty="0" smtClean="0"/>
          </a:p>
        </p:txBody>
      </p:sp>
      <p:sp>
        <p:nvSpPr>
          <p:cNvPr id="4" name="Slide Number Placeholder 3"/>
          <p:cNvSpPr>
            <a:spLocks noGrp="1"/>
          </p:cNvSpPr>
          <p:nvPr>
            <p:ph type="sldNum" sz="quarter" idx="10"/>
          </p:nvPr>
        </p:nvSpPr>
        <p:spPr/>
        <p:txBody>
          <a:bodyPr/>
          <a:lstStyle/>
          <a:p>
            <a:fld id="{B35DA2CA-449D-4D9F-BF7A-881DB468288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631A567-093E-4815-B9C6-0D4540BF257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Scenarios – habitat, levee, both</a:t>
            </a:r>
          </a:p>
          <a:p>
            <a:endParaRPr lang="en-US" dirty="0" smtClean="0"/>
          </a:p>
          <a:p>
            <a:r>
              <a:rPr lang="en-US" dirty="0" err="1" smtClean="0"/>
              <a:t>NatCap</a:t>
            </a:r>
            <a:r>
              <a:rPr lang="en-US" dirty="0" smtClean="0"/>
              <a:t>!!!</a:t>
            </a:r>
          </a:p>
          <a:p>
            <a:endParaRPr lang="en-US" dirty="0" smtClean="0"/>
          </a:p>
          <a:p>
            <a:r>
              <a:rPr lang="en-US" dirty="0" smtClean="0"/>
              <a:t>Waves riding on top of surge---- conservative</a:t>
            </a:r>
            <a:r>
              <a:rPr lang="en-US" baseline="0" dirty="0" smtClean="0"/>
              <a:t> assumption that habitat does not affect surge</a:t>
            </a:r>
          </a:p>
          <a:p>
            <a:r>
              <a:rPr lang="en-US" baseline="0" dirty="0" smtClean="0"/>
              <a:t>Advancements from previous modeling– habitat (realistic </a:t>
            </a:r>
            <a:r>
              <a:rPr lang="en-US" baseline="0" dirty="0" err="1" smtClean="0"/>
              <a:t>landcover</a:t>
            </a:r>
            <a:r>
              <a:rPr lang="en-US" baseline="0" dirty="0" smtClean="0"/>
              <a:t>), waves, sea level rise</a:t>
            </a:r>
            <a:endParaRPr lang="en-US" dirty="0" smtClean="0"/>
          </a:p>
          <a:p>
            <a:endParaRPr lang="en-US" dirty="0"/>
          </a:p>
        </p:txBody>
      </p:sp>
      <p:sp>
        <p:nvSpPr>
          <p:cNvPr id="4" name="Slide Number Placeholder 3"/>
          <p:cNvSpPr>
            <a:spLocks noGrp="1"/>
          </p:cNvSpPr>
          <p:nvPr>
            <p:ph type="sldNum" sz="quarter" idx="10"/>
          </p:nvPr>
        </p:nvSpPr>
        <p:spPr/>
        <p:txBody>
          <a:bodyPr/>
          <a:lstStyle/>
          <a:p>
            <a:fld id="{C7FE6FCD-F246-439C-B337-CCBAD11990CD}" type="slidenum">
              <a:rPr lang="en-US" smtClean="0"/>
              <a:pPr/>
              <a:t>5</a:t>
            </a:fld>
            <a:endParaRPr lang="en-US"/>
          </a:p>
        </p:txBody>
      </p:sp>
    </p:spTree>
    <p:extLst>
      <p:ext uri="{BB962C8B-B14F-4D97-AF65-F5344CB8AC3E}">
        <p14:creationId xmlns:p14="http://schemas.microsoft.com/office/powerpoint/2010/main" val="39511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547" indent="-166547">
              <a:buFontTx/>
              <a:buChar char="-"/>
            </a:pPr>
            <a:r>
              <a:rPr lang="en-US" dirty="0"/>
              <a:t>SLAMM outputs predict that under a scenario of 1.3 m local sea level rise by 2100 the total land area in the Stratton Ridge study area will decrease by 23% by 2100, with the greatest losses occurring in the second half of the century</a:t>
            </a:r>
          </a:p>
          <a:p>
            <a:pPr marL="166547" indent="-166547">
              <a:buFontTx/>
              <a:buChar char="-"/>
            </a:pPr>
            <a:r>
              <a:rPr lang="en-US" dirty="0"/>
              <a:t>Inundation of marshes and conversion to bare mud flats is projected to decrease marsh area by 9% by 2050 and 35% by 2100 </a:t>
            </a:r>
          </a:p>
        </p:txBody>
      </p:sp>
      <p:sp>
        <p:nvSpPr>
          <p:cNvPr id="4" name="Slide Number Placeholder 3"/>
          <p:cNvSpPr>
            <a:spLocks noGrp="1"/>
          </p:cNvSpPr>
          <p:nvPr>
            <p:ph type="sldNum" sz="quarter" idx="10"/>
          </p:nvPr>
        </p:nvSpPr>
        <p:spPr/>
        <p:txBody>
          <a:bodyPr/>
          <a:lstStyle/>
          <a:p>
            <a:fld id="{402BDC49-C4AE-4F00-89D8-991DAF94A9F3}" type="slidenum">
              <a:rPr lang="en-US" smtClean="0"/>
              <a:t>6</a:t>
            </a:fld>
            <a:endParaRPr lang="en-US"/>
          </a:p>
        </p:txBody>
      </p:sp>
    </p:spTree>
    <p:extLst>
      <p:ext uri="{BB962C8B-B14F-4D97-AF65-F5344CB8AC3E}">
        <p14:creationId xmlns:p14="http://schemas.microsoft.com/office/powerpoint/2010/main" val="1193313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Projected sea level rise and loss of marshes may increase risk from hurricanes in the future by increasing flood heights at Stratton Ridge. These trends suggest that levees designed for 100 </a:t>
            </a:r>
            <a:r>
              <a:rPr lang="en-US" dirty="0" err="1"/>
              <a:t>yr</a:t>
            </a:r>
            <a:r>
              <a:rPr lang="en-US" dirty="0"/>
              <a:t> storms under future conditions may need to be higher. Habitats have a limited mitigating effect on flood heights and levee costs because of their small and decreasing size. Current day habitats may mitigate flood heights by 3% but this mitigating ability is reduced to only 1% by 2050. The levee costs savings from this reduction of flood heights are insignificant in this planning context.</a:t>
            </a:r>
          </a:p>
          <a:p>
            <a:endParaRPr lang="en-US" dirty="0"/>
          </a:p>
          <a:p>
            <a:r>
              <a:rPr lang="en-US" b="1" i="1" dirty="0"/>
              <a:t>Details:</a:t>
            </a:r>
          </a:p>
          <a:p>
            <a:r>
              <a:rPr lang="en-US" dirty="0"/>
              <a:t>Based on flood and levee design analysis for a 100 year storm:</a:t>
            </a:r>
          </a:p>
          <a:p>
            <a:r>
              <a:rPr lang="en-US" dirty="0"/>
              <a:t>-  We predict that a 3.81 m levee would be needed under a dry land scenario, an 11% increase in levee height over a current day design height.</a:t>
            </a:r>
          </a:p>
          <a:p>
            <a:pPr marL="166547" indent="-166547">
              <a:buFontTx/>
              <a:buChar char="-"/>
            </a:pPr>
            <a:r>
              <a:rPr lang="en-US" dirty="0"/>
              <a:t>Accounting for the effect of habitats only reduces the required levee height in 2050 to 3.77 m, a 1% reduction. </a:t>
            </a:r>
          </a:p>
          <a:p>
            <a:pPr marL="166547" indent="-166547">
              <a:buFontTx/>
              <a:buChar char="-"/>
            </a:pPr>
            <a:r>
              <a:rPr lang="en-US" dirty="0"/>
              <a:t>Note that under current day conditions, habitats may reduce flood heights by 3%.</a:t>
            </a:r>
          </a:p>
          <a:p>
            <a:pPr marL="166547" indent="-166547">
              <a:buFontTx/>
              <a:buChar char="-"/>
            </a:pPr>
            <a:r>
              <a:rPr lang="en-US" dirty="0"/>
              <a:t>Assuming that the levee is built for 2050 flood heights, the cost of the levee will be $4.6 million (9%) higher than the cost of a current day design. </a:t>
            </a:r>
          </a:p>
          <a:p>
            <a:pPr marL="166547" indent="-166547">
              <a:buFontTx/>
              <a:buChar char="-"/>
            </a:pPr>
            <a:r>
              <a:rPr lang="en-US" dirty="0"/>
              <a:t>Accounting for habitats in the design of a levee for 2050 will only offset costs by $0.5 million or 1%</a:t>
            </a:r>
          </a:p>
        </p:txBody>
      </p:sp>
      <p:sp>
        <p:nvSpPr>
          <p:cNvPr id="4" name="Slide Number Placeholder 3"/>
          <p:cNvSpPr>
            <a:spLocks noGrp="1"/>
          </p:cNvSpPr>
          <p:nvPr>
            <p:ph type="sldNum" sz="quarter" idx="10"/>
          </p:nvPr>
        </p:nvSpPr>
        <p:spPr/>
        <p:txBody>
          <a:bodyPr/>
          <a:lstStyle/>
          <a:p>
            <a:fld id="{C7FE6FCD-F246-439C-B337-CCBAD11990CD}" type="slidenum">
              <a:rPr lang="en-US" smtClean="0"/>
              <a:pPr/>
              <a:t>7</a:t>
            </a:fld>
            <a:endParaRPr lang="en-US"/>
          </a:p>
        </p:txBody>
      </p:sp>
    </p:spTree>
    <p:extLst>
      <p:ext uri="{BB962C8B-B14F-4D97-AF65-F5344CB8AC3E}">
        <p14:creationId xmlns:p14="http://schemas.microsoft.com/office/powerpoint/2010/main" val="626243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E6FCD-F246-439C-B337-CCBAD11990CD}" type="slidenum">
              <a:rPr lang="en-US" smtClean="0"/>
              <a:pPr/>
              <a:t>8</a:t>
            </a:fld>
            <a:endParaRPr lang="en-US"/>
          </a:p>
        </p:txBody>
      </p:sp>
    </p:spTree>
    <p:extLst>
      <p:ext uri="{BB962C8B-B14F-4D97-AF65-F5344CB8AC3E}">
        <p14:creationId xmlns:p14="http://schemas.microsoft.com/office/powerpoint/2010/main" val="2529749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E6FCD-F246-439C-B337-CCBAD11990CD}" type="slidenum">
              <a:rPr lang="en-US" smtClean="0"/>
              <a:pPr/>
              <a:t>9</a:t>
            </a:fld>
            <a:endParaRPr lang="en-US"/>
          </a:p>
        </p:txBody>
      </p:sp>
    </p:spTree>
    <p:extLst>
      <p:ext uri="{BB962C8B-B14F-4D97-AF65-F5344CB8AC3E}">
        <p14:creationId xmlns:p14="http://schemas.microsoft.com/office/powerpoint/2010/main" val="2529749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739B1D-7554-4079-B089-286B0965D7E6}"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DA56E-D275-4542-B0A7-FE2D337905BF}" type="slidenum">
              <a:rPr lang="en-US" smtClean="0"/>
              <a:t>‹#›</a:t>
            </a:fld>
            <a:endParaRPr lang="en-US"/>
          </a:p>
        </p:txBody>
      </p:sp>
    </p:spTree>
    <p:extLst>
      <p:ext uri="{BB962C8B-B14F-4D97-AF65-F5344CB8AC3E}">
        <p14:creationId xmlns:p14="http://schemas.microsoft.com/office/powerpoint/2010/main" val="2869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39B1D-7554-4079-B089-286B0965D7E6}"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DA56E-D275-4542-B0A7-FE2D337905BF}" type="slidenum">
              <a:rPr lang="en-US" smtClean="0"/>
              <a:t>‹#›</a:t>
            </a:fld>
            <a:endParaRPr lang="en-US"/>
          </a:p>
        </p:txBody>
      </p:sp>
    </p:spTree>
    <p:extLst>
      <p:ext uri="{BB962C8B-B14F-4D97-AF65-F5344CB8AC3E}">
        <p14:creationId xmlns:p14="http://schemas.microsoft.com/office/powerpoint/2010/main" val="410130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39B1D-7554-4079-B089-286B0965D7E6}"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DA56E-D275-4542-B0A7-FE2D337905BF}" type="slidenum">
              <a:rPr lang="en-US" smtClean="0"/>
              <a:t>‹#›</a:t>
            </a:fld>
            <a:endParaRPr lang="en-US"/>
          </a:p>
        </p:txBody>
      </p:sp>
    </p:spTree>
    <p:extLst>
      <p:ext uri="{BB962C8B-B14F-4D97-AF65-F5344CB8AC3E}">
        <p14:creationId xmlns:p14="http://schemas.microsoft.com/office/powerpoint/2010/main" val="63561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39B1D-7554-4079-B089-286B0965D7E6}"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DA56E-D275-4542-B0A7-FE2D337905BF}" type="slidenum">
              <a:rPr lang="en-US" smtClean="0"/>
              <a:t>‹#›</a:t>
            </a:fld>
            <a:endParaRPr lang="en-US"/>
          </a:p>
        </p:txBody>
      </p:sp>
    </p:spTree>
    <p:extLst>
      <p:ext uri="{BB962C8B-B14F-4D97-AF65-F5344CB8AC3E}">
        <p14:creationId xmlns:p14="http://schemas.microsoft.com/office/powerpoint/2010/main" val="283151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739B1D-7554-4079-B089-286B0965D7E6}" type="datetimeFigureOut">
              <a:rPr lang="en-US" smtClean="0"/>
              <a:t>5/28/2013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DA56E-D275-4542-B0A7-FE2D337905BF}" type="slidenum">
              <a:rPr lang="en-US" smtClean="0"/>
              <a:t>‹#›</a:t>
            </a:fld>
            <a:endParaRPr lang="en-US"/>
          </a:p>
        </p:txBody>
      </p:sp>
    </p:spTree>
    <p:extLst>
      <p:ext uri="{BB962C8B-B14F-4D97-AF65-F5344CB8AC3E}">
        <p14:creationId xmlns:p14="http://schemas.microsoft.com/office/powerpoint/2010/main" val="400302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739B1D-7554-4079-B089-286B0965D7E6}"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DA56E-D275-4542-B0A7-FE2D337905BF}" type="slidenum">
              <a:rPr lang="en-US" smtClean="0"/>
              <a:t>‹#›</a:t>
            </a:fld>
            <a:endParaRPr lang="en-US"/>
          </a:p>
        </p:txBody>
      </p:sp>
    </p:spTree>
    <p:extLst>
      <p:ext uri="{BB962C8B-B14F-4D97-AF65-F5344CB8AC3E}">
        <p14:creationId xmlns:p14="http://schemas.microsoft.com/office/powerpoint/2010/main" val="248355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739B1D-7554-4079-B089-286B0965D7E6}" type="datetimeFigureOut">
              <a:rPr lang="en-US" smtClean="0"/>
              <a:t>5/28/2013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DDA56E-D275-4542-B0A7-FE2D337905BF}" type="slidenum">
              <a:rPr lang="en-US" smtClean="0"/>
              <a:t>‹#›</a:t>
            </a:fld>
            <a:endParaRPr lang="en-US"/>
          </a:p>
        </p:txBody>
      </p:sp>
    </p:spTree>
    <p:extLst>
      <p:ext uri="{BB962C8B-B14F-4D97-AF65-F5344CB8AC3E}">
        <p14:creationId xmlns:p14="http://schemas.microsoft.com/office/powerpoint/2010/main" val="252436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739B1D-7554-4079-B089-286B0965D7E6}" type="datetimeFigureOut">
              <a:rPr lang="en-US" smtClean="0"/>
              <a:t>5/28/2013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DDA56E-D275-4542-B0A7-FE2D337905BF}" type="slidenum">
              <a:rPr lang="en-US" smtClean="0"/>
              <a:t>‹#›</a:t>
            </a:fld>
            <a:endParaRPr lang="en-US"/>
          </a:p>
        </p:txBody>
      </p:sp>
    </p:spTree>
    <p:extLst>
      <p:ext uri="{BB962C8B-B14F-4D97-AF65-F5344CB8AC3E}">
        <p14:creationId xmlns:p14="http://schemas.microsoft.com/office/powerpoint/2010/main" val="293821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39B1D-7554-4079-B089-286B0965D7E6}" type="datetimeFigureOut">
              <a:rPr lang="en-US" smtClean="0"/>
              <a:t>5/28/2013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DDA56E-D275-4542-B0A7-FE2D337905BF}" type="slidenum">
              <a:rPr lang="en-US" smtClean="0"/>
              <a:t>‹#›</a:t>
            </a:fld>
            <a:endParaRPr lang="en-US"/>
          </a:p>
        </p:txBody>
      </p:sp>
    </p:spTree>
    <p:extLst>
      <p:ext uri="{BB962C8B-B14F-4D97-AF65-F5344CB8AC3E}">
        <p14:creationId xmlns:p14="http://schemas.microsoft.com/office/powerpoint/2010/main" val="18949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739B1D-7554-4079-B089-286B0965D7E6}"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DA56E-D275-4542-B0A7-FE2D337905BF}" type="slidenum">
              <a:rPr lang="en-US" smtClean="0"/>
              <a:t>‹#›</a:t>
            </a:fld>
            <a:endParaRPr lang="en-US"/>
          </a:p>
        </p:txBody>
      </p:sp>
    </p:spTree>
    <p:extLst>
      <p:ext uri="{BB962C8B-B14F-4D97-AF65-F5344CB8AC3E}">
        <p14:creationId xmlns:p14="http://schemas.microsoft.com/office/powerpoint/2010/main" val="294730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739B1D-7554-4079-B089-286B0965D7E6}" type="datetimeFigureOut">
              <a:rPr lang="en-US" smtClean="0"/>
              <a:t>5/28/2013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DA56E-D275-4542-B0A7-FE2D337905BF}" type="slidenum">
              <a:rPr lang="en-US" smtClean="0"/>
              <a:t>‹#›</a:t>
            </a:fld>
            <a:endParaRPr lang="en-US"/>
          </a:p>
        </p:txBody>
      </p:sp>
    </p:spTree>
    <p:extLst>
      <p:ext uri="{BB962C8B-B14F-4D97-AF65-F5344CB8AC3E}">
        <p14:creationId xmlns:p14="http://schemas.microsoft.com/office/powerpoint/2010/main" val="192839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39B1D-7554-4079-B089-286B0965D7E6}" type="datetimeFigureOut">
              <a:rPr lang="en-US" smtClean="0"/>
              <a:t>5/28/2013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DA56E-D275-4542-B0A7-FE2D337905BF}" type="slidenum">
              <a:rPr lang="en-US" smtClean="0"/>
              <a:t>‹#›</a:t>
            </a:fld>
            <a:endParaRPr lang="en-US"/>
          </a:p>
        </p:txBody>
      </p:sp>
    </p:spTree>
    <p:extLst>
      <p:ext uri="{BB962C8B-B14F-4D97-AF65-F5344CB8AC3E}">
        <p14:creationId xmlns:p14="http://schemas.microsoft.com/office/powerpoint/2010/main" val="3012499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88"/>
          <a:stretch/>
        </p:blipFill>
        <p:spPr bwMode="auto">
          <a:xfrm>
            <a:off x="0" y="-13716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056038" y="5257800"/>
            <a:ext cx="1050288" cy="253916"/>
          </a:xfrm>
          <a:prstGeom prst="rect">
            <a:avLst/>
          </a:prstGeom>
          <a:noFill/>
        </p:spPr>
        <p:txBody>
          <a:bodyPr wrap="none" rtlCol="0">
            <a:spAutoFit/>
          </a:bodyPr>
          <a:lstStyle/>
          <a:p>
            <a:r>
              <a:rPr lang="en-US" sz="1050" dirty="0" smtClean="0">
                <a:solidFill>
                  <a:schemeClr val="bg1">
                    <a:lumMod val="50000"/>
                  </a:schemeClr>
                </a:solidFill>
                <a:latin typeface="Calibri" pitchFamily="34" charset="0"/>
              </a:rPr>
              <a:t>Jennifer Molnar</a:t>
            </a:r>
            <a:endParaRPr lang="en-US" sz="1050" dirty="0">
              <a:solidFill>
                <a:schemeClr val="bg1">
                  <a:lumMod val="50000"/>
                </a:schemeClr>
              </a:solidFill>
              <a:latin typeface="Calibri" pitchFamily="34" charset="0"/>
            </a:endParaRPr>
          </a:p>
        </p:txBody>
      </p:sp>
      <p:pic>
        <p:nvPicPr>
          <p:cNvPr id="6" name="Picture 2" descr="C:\Users\jmolnar\Pictures\TNC logos\Primary_JPG\TNCLogoPrimary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29590"/>
            <a:ext cx="2743200"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209800" y="5562600"/>
            <a:ext cx="7162800" cy="730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Enabling Businesses To Evaluate the Role of Habitats in Hurricane Risk Mitigation</a:t>
            </a:r>
          </a:p>
        </p:txBody>
      </p:sp>
      <p:sp>
        <p:nvSpPr>
          <p:cNvPr id="8" name="Subtitle 2"/>
          <p:cNvSpPr txBox="1">
            <a:spLocks/>
          </p:cNvSpPr>
          <p:nvPr/>
        </p:nvSpPr>
        <p:spPr>
          <a:xfrm>
            <a:off x="1981200" y="6400800"/>
            <a:ext cx="7467600" cy="53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smtClean="0">
                <a:solidFill>
                  <a:schemeClr val="bg1">
                    <a:lumMod val="50000"/>
                  </a:schemeClr>
                </a:solidFill>
              </a:rPr>
              <a:t>Jennifer Molnar, Director of Science</a:t>
            </a:r>
          </a:p>
        </p:txBody>
      </p:sp>
    </p:spTree>
    <p:extLst>
      <p:ext uri="{BB962C8B-B14F-4D97-AF65-F5344CB8AC3E}">
        <p14:creationId xmlns:p14="http://schemas.microsoft.com/office/powerpoint/2010/main" val="1863465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295400"/>
            <a:ext cx="9144000" cy="541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304800"/>
            <a:ext cx="9144000" cy="1143000"/>
          </a:xfrm>
        </p:spPr>
        <p:txBody>
          <a:bodyPr>
            <a:normAutofit/>
          </a:bodyPr>
          <a:lstStyle/>
          <a:p>
            <a:r>
              <a:rPr lang="en-US" sz="3200" dirty="0" smtClean="0"/>
              <a:t>Restoration May Maintain/Improve Benefits</a:t>
            </a:r>
            <a:endParaRPr lang="en-US" sz="3200" dirty="0"/>
          </a:p>
        </p:txBody>
      </p:sp>
      <p:sp>
        <p:nvSpPr>
          <p:cNvPr id="20" name="Footer Placeholder 19"/>
          <p:cNvSpPr>
            <a:spLocks noGrp="1"/>
          </p:cNvSpPr>
          <p:nvPr>
            <p:ph type="ftr" sz="quarter" idx="4294967295"/>
          </p:nvPr>
        </p:nvSpPr>
        <p:spPr>
          <a:xfrm>
            <a:off x="3124200" y="6203950"/>
            <a:ext cx="2895600" cy="365125"/>
          </a:xfrm>
        </p:spPr>
        <p:txBody>
          <a:bodyPr/>
          <a:lstStyle/>
          <a:p>
            <a:endParaRPr lang="en-US" dirty="0"/>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990600" y="1309864"/>
            <a:ext cx="7162800" cy="5418716"/>
          </a:xfrm>
          <a:prstGeom prst="rect">
            <a:avLst/>
          </a:prstGeom>
        </p:spPr>
      </p:pic>
      <p:cxnSp>
        <p:nvCxnSpPr>
          <p:cNvPr id="4" name="Straight Arrow Connector 3"/>
          <p:cNvCxnSpPr/>
          <p:nvPr/>
        </p:nvCxnSpPr>
        <p:spPr>
          <a:xfrm flipH="1" flipV="1">
            <a:off x="5334000" y="3831640"/>
            <a:ext cx="1143000" cy="28316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77000" y="3733800"/>
            <a:ext cx="1649811" cy="954107"/>
          </a:xfrm>
          <a:prstGeom prst="rect">
            <a:avLst/>
          </a:prstGeom>
          <a:noFill/>
          <a:ln>
            <a:solidFill>
              <a:schemeClr val="tx1"/>
            </a:solidFill>
          </a:ln>
        </p:spPr>
        <p:txBody>
          <a:bodyPr wrap="none" rtlCol="0">
            <a:spAutoFit/>
          </a:bodyPr>
          <a:lstStyle/>
          <a:p>
            <a:r>
              <a:rPr lang="en-US" sz="2800" b="1" dirty="0" smtClean="0">
                <a:solidFill>
                  <a:srgbClr val="009900"/>
                </a:solidFill>
              </a:rPr>
              <a:t>Restored </a:t>
            </a:r>
          </a:p>
          <a:p>
            <a:r>
              <a:rPr lang="en-US" sz="2800" b="1" dirty="0" smtClean="0">
                <a:solidFill>
                  <a:srgbClr val="009900"/>
                </a:solidFill>
              </a:rPr>
              <a:t>Dry Lands</a:t>
            </a:r>
            <a:endParaRPr lang="en-US" sz="2800" b="1" dirty="0">
              <a:solidFill>
                <a:srgbClr val="009900"/>
              </a:solidFill>
            </a:endParaRPr>
          </a:p>
        </p:txBody>
      </p:sp>
    </p:spTree>
    <p:extLst>
      <p:ext uri="{BB962C8B-B14F-4D97-AF65-F5344CB8AC3E}">
        <p14:creationId xmlns:p14="http://schemas.microsoft.com/office/powerpoint/2010/main" val="435962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447800"/>
            <a:ext cx="9144000" cy="541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447800"/>
            <a:ext cx="6934198" cy="5358245"/>
          </a:xfrm>
          <a:prstGeom prst="rect">
            <a:avLst/>
          </a:prstGeom>
        </p:spPr>
      </p:pic>
      <p:sp>
        <p:nvSpPr>
          <p:cNvPr id="2" name="Title 1"/>
          <p:cNvSpPr>
            <a:spLocks noGrp="1"/>
          </p:cNvSpPr>
          <p:nvPr>
            <p:ph type="title"/>
          </p:nvPr>
        </p:nvSpPr>
        <p:spPr>
          <a:xfrm>
            <a:off x="457200" y="304800"/>
            <a:ext cx="8229600" cy="1143000"/>
          </a:xfrm>
        </p:spPr>
        <p:txBody>
          <a:bodyPr>
            <a:normAutofit/>
          </a:bodyPr>
          <a:lstStyle/>
          <a:p>
            <a:r>
              <a:rPr lang="en-US" sz="3200" dirty="0" smtClean="0"/>
              <a:t>Other Potential Opportunities for Coastal Protection</a:t>
            </a:r>
            <a:endParaRPr lang="en-US" sz="3200" dirty="0"/>
          </a:p>
        </p:txBody>
      </p:sp>
      <p:pic>
        <p:nvPicPr>
          <p:cNvPr id="7" name="Content Placeholder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94659" y="4691328"/>
            <a:ext cx="2464846" cy="1848635"/>
          </a:xfrm>
          <a:prstGeom prst="rect">
            <a:avLst/>
          </a:prstGeom>
          <a:ln w="57150">
            <a:solidFill>
              <a:srgbClr val="006600"/>
            </a:solidFill>
          </a:ln>
        </p:spPr>
      </p:pic>
      <p:cxnSp>
        <p:nvCxnSpPr>
          <p:cNvPr id="8" name="Straight Arrow Connector 7"/>
          <p:cNvCxnSpPr/>
          <p:nvPr/>
        </p:nvCxnSpPr>
        <p:spPr>
          <a:xfrm flipV="1">
            <a:off x="3977540" y="3124200"/>
            <a:ext cx="442060" cy="1512586"/>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845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Value of Information for Risk Management</a:t>
            </a:r>
            <a:br>
              <a:rPr lang="en-US" sz="3200" dirty="0" smtClean="0"/>
            </a:br>
            <a:endParaRPr lang="en-US" sz="3200" dirty="0"/>
          </a:p>
        </p:txBody>
      </p:sp>
      <p:sp>
        <p:nvSpPr>
          <p:cNvPr id="3" name="Content Placeholder 2"/>
          <p:cNvSpPr>
            <a:spLocks noGrp="1"/>
          </p:cNvSpPr>
          <p:nvPr>
            <p:ph idx="1"/>
          </p:nvPr>
        </p:nvSpPr>
        <p:spPr>
          <a:xfrm>
            <a:off x="457200" y="2027237"/>
            <a:ext cx="4114800" cy="4525963"/>
          </a:xfrm>
        </p:spPr>
        <p:txBody>
          <a:bodyPr>
            <a:normAutofit/>
          </a:bodyPr>
          <a:lstStyle/>
          <a:p>
            <a:r>
              <a:rPr lang="en-US" dirty="0" smtClean="0"/>
              <a:t>Science</a:t>
            </a:r>
          </a:p>
          <a:p>
            <a:endParaRPr lang="en-US" dirty="0" smtClean="0"/>
          </a:p>
          <a:p>
            <a:r>
              <a:rPr lang="en-US" dirty="0" smtClean="0"/>
              <a:t>Business </a:t>
            </a:r>
            <a:r>
              <a:rPr lang="en-US" dirty="0" smtClean="0"/>
              <a:t>methods</a:t>
            </a:r>
            <a:endParaRPr lang="en-US" dirty="0" smtClean="0"/>
          </a:p>
          <a:p>
            <a:endParaRPr lang="en-US" dirty="0" smtClean="0"/>
          </a:p>
          <a:p>
            <a:r>
              <a:rPr lang="en-US" dirty="0" smtClean="0"/>
              <a:t>Inform Conservation/ Business Priorities</a:t>
            </a:r>
          </a:p>
          <a:p>
            <a:endParaRPr lang="en-US" dirty="0"/>
          </a:p>
        </p:txBody>
      </p:sp>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506" t="24496" r="-1"/>
          <a:stretch/>
        </p:blipFill>
        <p:spPr bwMode="auto">
          <a:xfrm>
            <a:off x="4800600" y="1295400"/>
            <a:ext cx="3870251" cy="5178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7582890" y="6244856"/>
            <a:ext cx="1050288" cy="253916"/>
          </a:xfrm>
          <a:prstGeom prst="rect">
            <a:avLst/>
          </a:prstGeom>
          <a:noFill/>
        </p:spPr>
        <p:txBody>
          <a:bodyPr wrap="none" rtlCol="0">
            <a:spAutoFit/>
          </a:bodyPr>
          <a:lstStyle/>
          <a:p>
            <a:r>
              <a:rPr lang="en-US" sz="1050" dirty="0" smtClean="0">
                <a:solidFill>
                  <a:schemeClr val="bg1">
                    <a:lumMod val="50000"/>
                  </a:schemeClr>
                </a:solidFill>
                <a:latin typeface="Calibri" pitchFamily="34" charset="0"/>
              </a:rPr>
              <a:t>Jennifer Molnar</a:t>
            </a:r>
            <a:endParaRPr lang="en-US" sz="1050" dirty="0">
              <a:solidFill>
                <a:schemeClr val="bg1">
                  <a:lumMod val="50000"/>
                </a:schemeClr>
              </a:solidFill>
              <a:latin typeface="Calibri" pitchFamily="34" charset="0"/>
            </a:endParaRPr>
          </a:p>
        </p:txBody>
      </p:sp>
    </p:spTree>
    <p:extLst>
      <p:ext uri="{BB962C8B-B14F-4D97-AF65-F5344CB8AC3E}">
        <p14:creationId xmlns:p14="http://schemas.microsoft.com/office/powerpoint/2010/main" val="3686655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Acknowledgments</a:t>
            </a:r>
            <a:endParaRPr lang="en-US" sz="3200" dirty="0"/>
          </a:p>
        </p:txBody>
      </p:sp>
      <p:sp>
        <p:nvSpPr>
          <p:cNvPr id="3" name="Content Placeholder 2"/>
          <p:cNvSpPr>
            <a:spLocks noGrp="1"/>
          </p:cNvSpPr>
          <p:nvPr>
            <p:ph idx="1"/>
          </p:nvPr>
        </p:nvSpPr>
        <p:spPr>
          <a:xfrm>
            <a:off x="457200" y="1600200"/>
            <a:ext cx="8229600" cy="5181600"/>
          </a:xfrm>
        </p:spPr>
        <p:txBody>
          <a:bodyPr>
            <a:normAutofit fontScale="77500" lnSpcReduction="20000"/>
          </a:bodyPr>
          <a:lstStyle/>
          <a:p>
            <a:r>
              <a:rPr lang="en-US" b="1" dirty="0" smtClean="0"/>
              <a:t>TNC-Sustainability Science: </a:t>
            </a:r>
            <a:r>
              <a:rPr lang="en-US" dirty="0" smtClean="0"/>
              <a:t>Sheila Walsh (co-lead), Tim Boucher, Jon Fisher, Anthony Rogers, Alex Maas, Jen Molnar</a:t>
            </a:r>
          </a:p>
          <a:p>
            <a:r>
              <a:rPr lang="en-US" b="1" dirty="0"/>
              <a:t>Dow:</a:t>
            </a:r>
            <a:r>
              <a:rPr lang="en-US" dirty="0"/>
              <a:t> Doug </a:t>
            </a:r>
            <a:r>
              <a:rPr lang="en-US" dirty="0" smtClean="0"/>
              <a:t>Whipple (</a:t>
            </a:r>
            <a:r>
              <a:rPr lang="en-US" dirty="0"/>
              <a:t>co-lead), Daniel Ramirez, John DiMuro, Judy Gunderson</a:t>
            </a:r>
            <a:endParaRPr lang="en-US" dirty="0" smtClean="0"/>
          </a:p>
          <a:p>
            <a:r>
              <a:rPr lang="en-US" b="1" dirty="0" smtClean="0"/>
              <a:t>TNC-TX:</a:t>
            </a:r>
            <a:r>
              <a:rPr lang="en-US" dirty="0" smtClean="0"/>
              <a:t> </a:t>
            </a:r>
            <a:r>
              <a:rPr lang="en-US" dirty="0"/>
              <a:t>Michael Thompson, Jorge </a:t>
            </a:r>
            <a:r>
              <a:rPr lang="en-US" dirty="0" smtClean="0"/>
              <a:t>Brenner</a:t>
            </a:r>
          </a:p>
          <a:p>
            <a:r>
              <a:rPr lang="en-US" b="1" dirty="0" smtClean="0"/>
              <a:t>Natural Capital Project: </a:t>
            </a:r>
            <a:r>
              <a:rPr lang="en-US" dirty="0" smtClean="0"/>
              <a:t>Greg Guannel, Rob Griffin, Joe Faries, Joey Bernhardt, Greg Verutes</a:t>
            </a:r>
            <a:r>
              <a:rPr lang="en-US" dirty="0"/>
              <a:t>, </a:t>
            </a:r>
            <a:r>
              <a:rPr lang="en-US" dirty="0" smtClean="0"/>
              <a:t>Spencer Wood, Jess Silver, Jodie </a:t>
            </a:r>
            <a:r>
              <a:rPr lang="en-US" dirty="0" err="1" smtClean="0"/>
              <a:t>Toft</a:t>
            </a:r>
            <a:r>
              <a:rPr lang="en-US" dirty="0" smtClean="0"/>
              <a:t>, Anne Guerry</a:t>
            </a:r>
          </a:p>
          <a:p>
            <a:r>
              <a:rPr lang="en-US" b="1" dirty="0" smtClean="0"/>
              <a:t>TNC-Global Marine: </a:t>
            </a:r>
            <a:r>
              <a:rPr lang="en-US" dirty="0" smtClean="0"/>
              <a:t>Mike Beck, Chris Shepard</a:t>
            </a:r>
          </a:p>
          <a:p>
            <a:r>
              <a:rPr lang="en-US" b="1" dirty="0" smtClean="0"/>
              <a:t>Warren Pinnacle Consulting:</a:t>
            </a:r>
            <a:r>
              <a:rPr lang="en-US" dirty="0" smtClean="0"/>
              <a:t> Jonathon Clough, Marco Propato, Amy Polaczyk</a:t>
            </a:r>
          </a:p>
          <a:p>
            <a:r>
              <a:rPr lang="en-US" b="1" dirty="0" smtClean="0"/>
              <a:t>AIR:</a:t>
            </a:r>
            <a:r>
              <a:rPr lang="en-US" dirty="0" smtClean="0"/>
              <a:t> Akshay Gupta, Andrew Kao</a:t>
            </a:r>
          </a:p>
          <a:p>
            <a:r>
              <a:rPr lang="en-US" b="1" dirty="0" smtClean="0"/>
              <a:t>Funding: </a:t>
            </a:r>
            <a:r>
              <a:rPr lang="en-US" dirty="0" smtClean="0"/>
              <a:t>Dow Chemical Company Foundation</a:t>
            </a:r>
            <a:endParaRPr lang="en-US" dirty="0"/>
          </a:p>
        </p:txBody>
      </p:sp>
    </p:spTree>
    <p:extLst>
      <p:ext uri="{BB962C8B-B14F-4D97-AF65-F5344CB8AC3E}">
        <p14:creationId xmlns:p14="http://schemas.microsoft.com/office/powerpoint/2010/main" val="1595148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914400" y="1219200"/>
            <a:ext cx="7162800" cy="5418716"/>
          </a:xfrm>
          <a:prstGeom prst="rect">
            <a:avLst/>
          </a:prstGeom>
        </p:spPr>
      </p:pic>
      <p:sp>
        <p:nvSpPr>
          <p:cNvPr id="2" name="Title 1"/>
          <p:cNvSpPr>
            <a:spLocks noGrp="1"/>
          </p:cNvSpPr>
          <p:nvPr>
            <p:ph type="title"/>
          </p:nvPr>
        </p:nvSpPr>
        <p:spPr>
          <a:xfrm>
            <a:off x="457200" y="76200"/>
            <a:ext cx="8229600" cy="1143000"/>
          </a:xfrm>
        </p:spPr>
        <p:txBody>
          <a:bodyPr>
            <a:normAutofit/>
          </a:bodyPr>
          <a:lstStyle/>
          <a:p>
            <a:r>
              <a:rPr lang="en-US" sz="3200" dirty="0" smtClean="0"/>
              <a:t>Case study: Dow Texas Operations, Freeport</a:t>
            </a:r>
            <a:endParaRPr lang="en-US" sz="3200" dirty="0"/>
          </a:p>
        </p:txBody>
      </p:sp>
      <p:sp>
        <p:nvSpPr>
          <p:cNvPr id="11" name="TextBox 10"/>
          <p:cNvSpPr txBox="1"/>
          <p:nvPr/>
        </p:nvSpPr>
        <p:spPr>
          <a:xfrm>
            <a:off x="4343400" y="5791200"/>
            <a:ext cx="1553054" cy="369332"/>
          </a:xfrm>
          <a:prstGeom prst="rect">
            <a:avLst/>
          </a:prstGeom>
          <a:noFill/>
        </p:spPr>
        <p:txBody>
          <a:bodyPr wrap="none" rtlCol="0">
            <a:spAutoFit/>
          </a:bodyPr>
          <a:lstStyle/>
          <a:p>
            <a:r>
              <a:rPr lang="en-US" i="1" dirty="0" smtClean="0"/>
              <a:t>Gulf of Mexico</a:t>
            </a:r>
            <a:endParaRPr lang="en-US" i="1" dirty="0"/>
          </a:p>
        </p:txBody>
      </p:sp>
      <p:sp>
        <p:nvSpPr>
          <p:cNvPr id="7" name="TextBox 6"/>
          <p:cNvSpPr txBox="1"/>
          <p:nvPr/>
        </p:nvSpPr>
        <p:spPr>
          <a:xfrm>
            <a:off x="4038600" y="3733800"/>
            <a:ext cx="1296918" cy="600164"/>
          </a:xfrm>
          <a:prstGeom prst="rect">
            <a:avLst/>
          </a:prstGeom>
          <a:noFill/>
        </p:spPr>
        <p:txBody>
          <a:bodyPr wrap="square" rtlCol="0">
            <a:spAutoFit/>
          </a:bodyPr>
          <a:lstStyle/>
          <a:p>
            <a:pPr algn="ctr"/>
            <a:r>
              <a:rPr lang="en-US" sz="1100" dirty="0" smtClean="0"/>
              <a:t>Dow Texas Operations </a:t>
            </a:r>
          </a:p>
          <a:p>
            <a:pPr algn="ctr"/>
            <a:endParaRPr lang="en-US" sz="1100" dirty="0"/>
          </a:p>
        </p:txBody>
      </p:sp>
      <p:pic>
        <p:nvPicPr>
          <p:cNvPr id="9" name="Picture 8"/>
          <p:cNvPicPr/>
          <p:nvPr/>
        </p:nvPicPr>
        <p:blipFill rotWithShape="1">
          <a:blip r:embed="rId4" cstate="print">
            <a:extLst>
              <a:ext uri="{28A0092B-C50C-407E-A947-70E740481C1C}">
                <a14:useLocalDpi xmlns:a14="http://schemas.microsoft.com/office/drawing/2010/main" val="0"/>
              </a:ext>
            </a:extLst>
          </a:blip>
          <a:srcRect l="1075" t="1233" r="78495" b="73928"/>
          <a:stretch/>
        </p:blipFill>
        <p:spPr>
          <a:xfrm>
            <a:off x="990600" y="1286874"/>
            <a:ext cx="1447800" cy="1330942"/>
          </a:xfrm>
          <a:prstGeom prst="rect">
            <a:avLst/>
          </a:prstGeom>
          <a:ln>
            <a:solidFill>
              <a:schemeClr val="tx1"/>
            </a:solidFill>
          </a:ln>
        </p:spPr>
      </p:pic>
    </p:spTree>
    <p:extLst>
      <p:ext uri="{BB962C8B-B14F-4D97-AF65-F5344CB8AC3E}">
        <p14:creationId xmlns:p14="http://schemas.microsoft.com/office/powerpoint/2010/main" val="3710659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t>Engineered and natural defenses</a:t>
            </a:r>
            <a:endParaRPr lang="en-US" sz="3200" dirty="0"/>
          </a:p>
        </p:txBody>
      </p:sp>
      <p:sp>
        <p:nvSpPr>
          <p:cNvPr id="10" name="TextBox 9"/>
          <p:cNvSpPr txBox="1"/>
          <p:nvPr/>
        </p:nvSpPr>
        <p:spPr>
          <a:xfrm>
            <a:off x="8153400" y="6672590"/>
            <a:ext cx="1091966" cy="261610"/>
          </a:xfrm>
          <a:prstGeom prst="rect">
            <a:avLst/>
          </a:prstGeom>
          <a:noFill/>
        </p:spPr>
        <p:txBody>
          <a:bodyPr wrap="none" rtlCol="0">
            <a:spAutoFit/>
          </a:bodyPr>
          <a:lstStyle/>
          <a:p>
            <a:r>
              <a:rPr lang="en-US" sz="1050" dirty="0" smtClean="0">
                <a:solidFill>
                  <a:schemeClr val="bg1">
                    <a:lumMod val="65000"/>
                  </a:schemeClr>
                </a:solidFill>
                <a:latin typeface="Calibri" pitchFamily="34" charset="0"/>
              </a:rPr>
              <a:t>Jennifer Molnar</a:t>
            </a:r>
            <a:endParaRPr lang="en-US" sz="1050" dirty="0">
              <a:solidFill>
                <a:schemeClr val="bg1">
                  <a:lumMod val="65000"/>
                </a:schemeClr>
              </a:solidFill>
              <a:latin typeface="Calibri" pitchFamily="34" charset="0"/>
            </a:endParaRPr>
          </a:p>
        </p:txBody>
      </p:sp>
      <p:pic>
        <p:nvPicPr>
          <p:cNvPr id="2054" name="Picture 6" descr="C:\Documents and Settings\jmolnar\My Documents\My Pictures\Personal\2011\10-Oct\Freeport\Lightroom\DSC_8489-1.jpg"/>
          <p:cNvPicPr>
            <a:picLocks noChangeAspect="1" noChangeArrowheads="1"/>
          </p:cNvPicPr>
          <p:nvPr/>
        </p:nvPicPr>
        <p:blipFill rotWithShape="1">
          <a:blip r:embed="rId3" cstate="print"/>
          <a:srcRect l="7057" r="30087"/>
          <a:stretch/>
        </p:blipFill>
        <p:spPr bwMode="auto">
          <a:xfrm>
            <a:off x="152400" y="1600200"/>
            <a:ext cx="4126433" cy="4392726"/>
          </a:xfrm>
          <a:prstGeom prst="rect">
            <a:avLst/>
          </a:prstGeom>
          <a:ln>
            <a:noFill/>
          </a:ln>
          <a:effectLst>
            <a:outerShdw blurRad="292100" dist="139700" dir="2700000" algn="tl" rotWithShape="0">
              <a:srgbClr val="333333">
                <a:alpha val="65000"/>
              </a:srgbClr>
            </a:outerShdw>
          </a:effectLst>
        </p:spPr>
      </p:pic>
      <p:pic>
        <p:nvPicPr>
          <p:cNvPr id="2052" name="Picture 4" descr="C:\Users\jmolnar\Pictures\Personal\2012\05-May\Freeport\jpgs\DSC_3347-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6032" y="1600200"/>
            <a:ext cx="4189124" cy="4389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966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a:bodyPr>
          <a:lstStyle/>
          <a:p>
            <a:r>
              <a:rPr lang="en-US" sz="3200" dirty="0" smtClean="0"/>
              <a:t>Valuation for Corporate Coastal Hazard Mitigation</a:t>
            </a:r>
            <a:endParaRPr lang="en-US" sz="3200" dirty="0"/>
          </a:p>
        </p:txBody>
      </p:sp>
      <p:sp>
        <p:nvSpPr>
          <p:cNvPr id="5" name="Rectangle 4"/>
          <p:cNvSpPr/>
          <p:nvPr/>
        </p:nvSpPr>
        <p:spPr>
          <a:xfrm>
            <a:off x="3505200" y="2061668"/>
            <a:ext cx="1828800" cy="13716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Natural Hazard Mitigation</a:t>
            </a:r>
            <a:endParaRPr lang="en-US" sz="2000" dirty="0">
              <a:solidFill>
                <a:schemeClr val="tx1"/>
              </a:solidFill>
            </a:endParaRPr>
          </a:p>
        </p:txBody>
      </p:sp>
      <p:sp>
        <p:nvSpPr>
          <p:cNvPr id="6" name="Rectangle 5"/>
          <p:cNvSpPr/>
          <p:nvPr/>
        </p:nvSpPr>
        <p:spPr>
          <a:xfrm>
            <a:off x="5797617" y="2061668"/>
            <a:ext cx="1828800" cy="216214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Economic Costs  and Benefits to Business and Public</a:t>
            </a:r>
            <a:endParaRPr lang="en-US" sz="2000" dirty="0">
              <a:solidFill>
                <a:schemeClr val="tx1"/>
              </a:solidFill>
            </a:endParaRPr>
          </a:p>
        </p:txBody>
      </p:sp>
      <p:sp>
        <p:nvSpPr>
          <p:cNvPr id="7" name="Rectangle 6"/>
          <p:cNvSpPr/>
          <p:nvPr/>
        </p:nvSpPr>
        <p:spPr>
          <a:xfrm>
            <a:off x="1225617" y="2057400"/>
            <a:ext cx="1828800" cy="137160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65000"/>
                    <a:lumOff val="35000"/>
                  </a:schemeClr>
                </a:solidFill>
              </a:rPr>
              <a:t>Levees</a:t>
            </a:r>
            <a:endParaRPr lang="en-US" sz="2000" dirty="0">
              <a:solidFill>
                <a:schemeClr val="tx1">
                  <a:lumMod val="65000"/>
                  <a:lumOff val="35000"/>
                </a:schemeClr>
              </a:solidFill>
            </a:endParaRPr>
          </a:p>
        </p:txBody>
      </p:sp>
      <p:sp>
        <p:nvSpPr>
          <p:cNvPr id="20" name="Rectangle 19"/>
          <p:cNvSpPr/>
          <p:nvPr/>
        </p:nvSpPr>
        <p:spPr>
          <a:xfrm>
            <a:off x="3523648" y="3566558"/>
            <a:ext cx="1810352" cy="9535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ctr"/>
            <a:r>
              <a:rPr lang="en-US" sz="2000" dirty="0" smtClean="0">
                <a:solidFill>
                  <a:schemeClr val="tx1"/>
                </a:solidFill>
              </a:rPr>
              <a:t>Additional Benefits</a:t>
            </a:r>
          </a:p>
          <a:p>
            <a:pPr algn="ctr"/>
            <a:r>
              <a:rPr lang="en-US" dirty="0" smtClean="0">
                <a:solidFill>
                  <a:schemeClr val="tx1"/>
                </a:solidFill>
              </a:rPr>
              <a:t>(e.g. Recreation)</a:t>
            </a:r>
          </a:p>
          <a:p>
            <a:pPr algn="ctr"/>
            <a:endParaRPr lang="en-US" sz="2000" dirty="0">
              <a:solidFill>
                <a:schemeClr val="tx1"/>
              </a:solidFill>
            </a:endParaRPr>
          </a:p>
        </p:txBody>
      </p:sp>
      <p:sp>
        <p:nvSpPr>
          <p:cNvPr id="26" name="Down Arrow 25"/>
          <p:cNvSpPr/>
          <p:nvPr/>
        </p:nvSpPr>
        <p:spPr>
          <a:xfrm rot="16200000">
            <a:off x="3207520" y="2533586"/>
            <a:ext cx="152400" cy="427763"/>
          </a:xfrm>
          <a:prstGeom prst="downArrow">
            <a:avLst/>
          </a:prstGeom>
          <a:solidFill>
            <a:schemeClr val="bg1">
              <a:lumMod val="50000"/>
            </a:schemeClr>
          </a:solidFill>
          <a:ln>
            <a:solidFill>
              <a:schemeClr val="tx1">
                <a:lumMod val="65000"/>
                <a:lumOff val="3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5797617" y="4520090"/>
            <a:ext cx="1828800" cy="5674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Biodiversity</a:t>
            </a:r>
            <a:endParaRPr lang="en-US" sz="2000" dirty="0">
              <a:solidFill>
                <a:schemeClr val="tx1"/>
              </a:solidFill>
            </a:endParaRPr>
          </a:p>
        </p:txBody>
      </p:sp>
      <p:sp>
        <p:nvSpPr>
          <p:cNvPr id="30" name="Down Arrow 29"/>
          <p:cNvSpPr/>
          <p:nvPr/>
        </p:nvSpPr>
        <p:spPr>
          <a:xfrm rot="16200000">
            <a:off x="4362876" y="3445269"/>
            <a:ext cx="152399" cy="2717087"/>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Down Arrow 30"/>
          <p:cNvSpPr/>
          <p:nvPr/>
        </p:nvSpPr>
        <p:spPr>
          <a:xfrm rot="16200000">
            <a:off x="3205157" y="3668246"/>
            <a:ext cx="152401" cy="453878"/>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Down Arrow 31"/>
          <p:cNvSpPr/>
          <p:nvPr/>
        </p:nvSpPr>
        <p:spPr>
          <a:xfrm rot="16200000">
            <a:off x="5484940" y="3681304"/>
            <a:ext cx="152400" cy="427763"/>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5" name="Down Arrow 34"/>
          <p:cNvSpPr/>
          <p:nvPr/>
        </p:nvSpPr>
        <p:spPr>
          <a:xfrm rot="13500000">
            <a:off x="3187174" y="3299022"/>
            <a:ext cx="146943" cy="670037"/>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Down Arrow 32"/>
          <p:cNvSpPr/>
          <p:nvPr/>
        </p:nvSpPr>
        <p:spPr>
          <a:xfrm rot="16200000">
            <a:off x="5484941" y="2545874"/>
            <a:ext cx="152400" cy="427763"/>
          </a:xfrm>
          <a:prstGeom prst="downArrow">
            <a:avLst/>
          </a:prstGeom>
          <a:solidFill>
            <a:schemeClr val="bg1">
              <a:lumMod val="50000"/>
            </a:schemeClr>
          </a:solidFill>
          <a:ln>
            <a:solidFill>
              <a:schemeClr val="tx1">
                <a:lumMod val="65000"/>
                <a:lumOff val="3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Down Arrow 14"/>
          <p:cNvSpPr/>
          <p:nvPr/>
        </p:nvSpPr>
        <p:spPr>
          <a:xfrm rot="16200000">
            <a:off x="5484942" y="3005058"/>
            <a:ext cx="152400" cy="427763"/>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Rectangle 3"/>
          <p:cNvSpPr/>
          <p:nvPr/>
        </p:nvSpPr>
        <p:spPr>
          <a:xfrm>
            <a:off x="1225616" y="3595495"/>
            <a:ext cx="1828800" cy="1492044"/>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3">
                    <a:lumMod val="50000"/>
                  </a:schemeClr>
                </a:solidFill>
              </a:rPr>
              <a:t>Habitat</a:t>
            </a:r>
            <a:endParaRPr lang="en-US" sz="2000" dirty="0">
              <a:solidFill>
                <a:schemeClr val="accent3">
                  <a:lumMod val="50000"/>
                </a:schemeClr>
              </a:solidFill>
            </a:endParaRPr>
          </a:p>
        </p:txBody>
      </p:sp>
    </p:spTree>
    <p:extLst>
      <p:ext uri="{BB962C8B-B14F-4D97-AF65-F5344CB8AC3E}">
        <p14:creationId xmlns:p14="http://schemas.microsoft.com/office/powerpoint/2010/main" val="91998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0" grpId="0" animBg="1"/>
      <p:bldP spid="31" grpId="0" animBg="1"/>
      <p:bldP spid="32" grpId="0" animBg="1"/>
      <p:bldP spid="35" grpId="0" animBg="1"/>
      <p:bldP spid="15"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Overview of Analysis</a:t>
            </a:r>
            <a:endParaRPr lang="en-US" sz="3200" dirty="0"/>
          </a:p>
        </p:txBody>
      </p:sp>
      <p:sp>
        <p:nvSpPr>
          <p:cNvPr id="6" name="Content Placeholder 5"/>
          <p:cNvSpPr>
            <a:spLocks noGrp="1"/>
          </p:cNvSpPr>
          <p:nvPr>
            <p:ph idx="1"/>
          </p:nvPr>
        </p:nvSpPr>
        <p:spPr/>
        <p:txBody>
          <a:bodyPr>
            <a:normAutofit fontScale="92500"/>
          </a:bodyPr>
          <a:lstStyle/>
          <a:p>
            <a:r>
              <a:rPr lang="en-US" dirty="0">
                <a:solidFill>
                  <a:schemeClr val="bg1">
                    <a:lumMod val="50000"/>
                  </a:schemeClr>
                </a:solidFill>
              </a:rPr>
              <a:t>Model </a:t>
            </a:r>
            <a:r>
              <a:rPr lang="en-US" b="1" dirty="0"/>
              <a:t>future land cover </a:t>
            </a:r>
            <a:r>
              <a:rPr lang="en-US" dirty="0">
                <a:solidFill>
                  <a:schemeClr val="bg1">
                    <a:lumMod val="50000"/>
                  </a:schemeClr>
                </a:solidFill>
              </a:rPr>
              <a:t>with sea level rise, development</a:t>
            </a:r>
          </a:p>
          <a:p>
            <a:r>
              <a:rPr lang="en-US" dirty="0">
                <a:solidFill>
                  <a:schemeClr val="bg1">
                    <a:lumMod val="50000"/>
                  </a:schemeClr>
                </a:solidFill>
              </a:rPr>
              <a:t>Identify </a:t>
            </a:r>
            <a:r>
              <a:rPr lang="en-US" b="1" dirty="0"/>
              <a:t>levee design </a:t>
            </a:r>
            <a:r>
              <a:rPr lang="en-US" dirty="0">
                <a:solidFill>
                  <a:schemeClr val="bg1">
                    <a:lumMod val="50000"/>
                  </a:schemeClr>
                </a:solidFill>
              </a:rPr>
              <a:t>for 100 </a:t>
            </a:r>
            <a:r>
              <a:rPr lang="en-US" dirty="0" err="1">
                <a:solidFill>
                  <a:schemeClr val="bg1">
                    <a:lumMod val="50000"/>
                  </a:schemeClr>
                </a:solidFill>
              </a:rPr>
              <a:t>yr</a:t>
            </a:r>
            <a:r>
              <a:rPr lang="en-US" dirty="0">
                <a:solidFill>
                  <a:schemeClr val="bg1">
                    <a:lumMod val="50000"/>
                  </a:schemeClr>
                </a:solidFill>
              </a:rPr>
              <a:t> storm</a:t>
            </a:r>
          </a:p>
          <a:p>
            <a:r>
              <a:rPr lang="en-US" dirty="0" smtClean="0">
                <a:solidFill>
                  <a:schemeClr val="bg1">
                    <a:lumMod val="50000"/>
                  </a:schemeClr>
                </a:solidFill>
              </a:rPr>
              <a:t>Analyze </a:t>
            </a:r>
            <a:r>
              <a:rPr lang="en-US" b="1" dirty="0"/>
              <a:t>flood and damages </a:t>
            </a:r>
            <a:r>
              <a:rPr lang="en-US" dirty="0">
                <a:solidFill>
                  <a:schemeClr val="bg1">
                    <a:lumMod val="50000"/>
                  </a:schemeClr>
                </a:solidFill>
              </a:rPr>
              <a:t>from Cat 1-5 storms</a:t>
            </a:r>
          </a:p>
          <a:p>
            <a:r>
              <a:rPr lang="en-US" dirty="0" smtClean="0">
                <a:solidFill>
                  <a:schemeClr val="bg1">
                    <a:lumMod val="50000"/>
                  </a:schemeClr>
                </a:solidFill>
              </a:rPr>
              <a:t>Compare </a:t>
            </a:r>
            <a:r>
              <a:rPr lang="en-US" b="1" dirty="0"/>
              <a:t>avoided damages</a:t>
            </a:r>
          </a:p>
          <a:p>
            <a:r>
              <a:rPr lang="en-US" dirty="0" smtClean="0">
                <a:solidFill>
                  <a:schemeClr val="bg1">
                    <a:lumMod val="50000"/>
                  </a:schemeClr>
                </a:solidFill>
              </a:rPr>
              <a:t>Assess </a:t>
            </a:r>
            <a:r>
              <a:rPr lang="en-US" dirty="0">
                <a:solidFill>
                  <a:schemeClr val="bg1">
                    <a:lumMod val="50000"/>
                  </a:schemeClr>
                </a:solidFill>
              </a:rPr>
              <a:t>other </a:t>
            </a:r>
            <a:r>
              <a:rPr lang="en-US" b="1" dirty="0"/>
              <a:t>public and ecosystem benefits</a:t>
            </a:r>
          </a:p>
          <a:p>
            <a:r>
              <a:rPr lang="en-US" dirty="0" smtClean="0">
                <a:solidFill>
                  <a:schemeClr val="bg1">
                    <a:lumMod val="50000"/>
                  </a:schemeClr>
                </a:solidFill>
              </a:rPr>
              <a:t>Evaluate </a:t>
            </a:r>
            <a:r>
              <a:rPr lang="en-US" b="1" dirty="0"/>
              <a:t>opportunities</a:t>
            </a:r>
            <a:r>
              <a:rPr lang="en-US" dirty="0">
                <a:solidFill>
                  <a:schemeClr val="bg1">
                    <a:lumMod val="50000"/>
                  </a:schemeClr>
                </a:solidFill>
              </a:rPr>
              <a:t> to enhance/protect values</a:t>
            </a:r>
          </a:p>
          <a:p>
            <a:endParaRPr lang="en-US" dirty="0"/>
          </a:p>
        </p:txBody>
      </p:sp>
    </p:spTree>
    <p:extLst>
      <p:ext uri="{BB962C8B-B14F-4D97-AF65-F5344CB8AC3E}">
        <p14:creationId xmlns:p14="http://schemas.microsoft.com/office/powerpoint/2010/main" val="53967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 r="15966" b="24140"/>
          <a:stretch/>
        </p:blipFill>
        <p:spPr>
          <a:xfrm>
            <a:off x="3048000" y="1447800"/>
            <a:ext cx="6096000" cy="4134979"/>
          </a:xfrm>
          <a:prstGeom prst="rect">
            <a:avLst/>
          </a:prstGeom>
        </p:spPr>
      </p:pic>
      <p:sp>
        <p:nvSpPr>
          <p:cNvPr id="2" name="Title 1"/>
          <p:cNvSpPr>
            <a:spLocks noGrp="1"/>
          </p:cNvSpPr>
          <p:nvPr>
            <p:ph type="title"/>
          </p:nvPr>
        </p:nvSpPr>
        <p:spPr/>
        <p:txBody>
          <a:bodyPr>
            <a:normAutofit/>
          </a:bodyPr>
          <a:lstStyle/>
          <a:p>
            <a:r>
              <a:rPr lang="en-US" sz="3200" dirty="0" smtClean="0"/>
              <a:t>Sea Level Rise and </a:t>
            </a:r>
            <a:br>
              <a:rPr lang="en-US" sz="3200" dirty="0" smtClean="0"/>
            </a:br>
            <a:r>
              <a:rPr lang="en-US" sz="3200" dirty="0" smtClean="0"/>
              <a:t>Decreasing Marsh Habitat</a:t>
            </a:r>
            <a:endParaRPr lang="en-US" sz="3200" dirty="0"/>
          </a:p>
        </p:txBody>
      </p:sp>
      <p:sp>
        <p:nvSpPr>
          <p:cNvPr id="4" name="Slide Number Placeholder 3"/>
          <p:cNvSpPr>
            <a:spLocks noGrp="1"/>
          </p:cNvSpPr>
          <p:nvPr>
            <p:ph type="sldNum" sz="quarter" idx="12"/>
          </p:nvPr>
        </p:nvSpPr>
        <p:spPr/>
        <p:txBody>
          <a:bodyPr/>
          <a:lstStyle/>
          <a:p>
            <a:fld id="{6695FDEA-EA1E-4A36-B24D-2BB43F917C30}" type="slidenum">
              <a:rPr lang="en-US" smtClean="0"/>
              <a:pPr/>
              <a:t>6</a:t>
            </a:fld>
            <a:endParaRPr lang="en-US"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8351" t="1" r="15240" b="23627"/>
          <a:stretch/>
        </p:blipFill>
        <p:spPr>
          <a:xfrm>
            <a:off x="746760" y="1450847"/>
            <a:ext cx="5501640" cy="4131932"/>
          </a:xfrm>
          <a:prstGeom prst="rect">
            <a:avLst/>
          </a:prstGeom>
        </p:spPr>
      </p:pic>
      <p:sp>
        <p:nvSpPr>
          <p:cNvPr id="11" name="Right Arrow 10"/>
          <p:cNvSpPr/>
          <p:nvPr/>
        </p:nvSpPr>
        <p:spPr>
          <a:xfrm>
            <a:off x="5181600" y="2223730"/>
            <a:ext cx="2727960" cy="824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35% decrease in marsh</a:t>
            </a:r>
            <a:endParaRPr lang="en-US"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39325" r="13809" b="23457"/>
          <a:stretch/>
        </p:blipFill>
        <p:spPr>
          <a:xfrm>
            <a:off x="0" y="1468236"/>
            <a:ext cx="3352800" cy="4114543"/>
          </a:xfrm>
          <a:prstGeom prst="rect">
            <a:avLst/>
          </a:prstGeom>
        </p:spPr>
      </p:pic>
      <p:sp>
        <p:nvSpPr>
          <p:cNvPr id="10" name="Right Arrow 9"/>
          <p:cNvSpPr/>
          <p:nvPr/>
        </p:nvSpPr>
        <p:spPr>
          <a:xfrm>
            <a:off x="2133600" y="2225621"/>
            <a:ext cx="2727960" cy="824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 decrease in marsh</a:t>
            </a:r>
            <a:endParaRPr lang="en-US" dirty="0"/>
          </a:p>
        </p:txBody>
      </p:sp>
      <p:pic>
        <p:nvPicPr>
          <p:cNvPr id="16" name="Picture 15"/>
          <p:cNvPicPr/>
          <p:nvPr/>
        </p:nvPicPr>
        <p:blipFill rotWithShape="1">
          <a:blip r:embed="rId5" cstate="print">
            <a:extLst>
              <a:ext uri="{28A0092B-C50C-407E-A947-70E740481C1C}">
                <a14:useLocalDpi xmlns:a14="http://schemas.microsoft.com/office/drawing/2010/main" val="0"/>
              </a:ext>
            </a:extLst>
          </a:blip>
          <a:srcRect l="79688" t="75983" r="1082" b="1298"/>
          <a:stretch/>
        </p:blipFill>
        <p:spPr>
          <a:xfrm>
            <a:off x="7619999" y="5524500"/>
            <a:ext cx="1524001" cy="1333500"/>
          </a:xfrm>
          <a:prstGeom prst="rect">
            <a:avLst/>
          </a:prstGeom>
        </p:spPr>
      </p:pic>
      <p:sp>
        <p:nvSpPr>
          <p:cNvPr id="12" name="Text Box 295"/>
          <p:cNvSpPr txBox="1">
            <a:spLocks noChangeArrowheads="1"/>
          </p:cNvSpPr>
          <p:nvPr/>
        </p:nvSpPr>
        <p:spPr bwMode="auto">
          <a:xfrm>
            <a:off x="2527300" y="5290679"/>
            <a:ext cx="825500" cy="292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b="1" dirty="0">
                <a:effectLst/>
                <a:latin typeface="Times New Roman"/>
                <a:ea typeface="Calibri"/>
                <a:cs typeface="Times New Roman"/>
              </a:rPr>
              <a:t>Current</a:t>
            </a:r>
            <a:endParaRPr lang="en-US" sz="1100" dirty="0">
              <a:effectLst/>
              <a:latin typeface="Calibri"/>
              <a:ea typeface="Calibri"/>
              <a:cs typeface="Times New Roman"/>
            </a:endParaRPr>
          </a:p>
        </p:txBody>
      </p:sp>
      <p:sp>
        <p:nvSpPr>
          <p:cNvPr id="14" name="Text Box 296"/>
          <p:cNvSpPr txBox="1">
            <a:spLocks noChangeArrowheads="1"/>
          </p:cNvSpPr>
          <p:nvPr/>
        </p:nvSpPr>
        <p:spPr bwMode="auto">
          <a:xfrm>
            <a:off x="4088614" y="5290679"/>
            <a:ext cx="2159000" cy="292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b="1" dirty="0">
                <a:effectLst/>
                <a:latin typeface="Times New Roman"/>
                <a:ea typeface="Calibri"/>
                <a:cs typeface="Times New Roman"/>
              </a:rPr>
              <a:t>2050, 0.57 m sea level rise</a:t>
            </a:r>
            <a:endParaRPr lang="en-US" sz="1100" dirty="0">
              <a:effectLst/>
              <a:latin typeface="Calibri"/>
              <a:ea typeface="Calibri"/>
              <a:cs typeface="Times New Roman"/>
            </a:endParaRPr>
          </a:p>
        </p:txBody>
      </p:sp>
      <p:sp>
        <p:nvSpPr>
          <p:cNvPr id="15" name="Text Box 297"/>
          <p:cNvSpPr txBox="1">
            <a:spLocks noChangeArrowheads="1"/>
          </p:cNvSpPr>
          <p:nvPr/>
        </p:nvSpPr>
        <p:spPr bwMode="auto">
          <a:xfrm>
            <a:off x="6908800" y="5290679"/>
            <a:ext cx="2235200" cy="292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b="1" dirty="0">
                <a:effectLst/>
                <a:latin typeface="Times New Roman"/>
                <a:ea typeface="Calibri"/>
                <a:cs typeface="Times New Roman"/>
              </a:rPr>
              <a:t>2100, 1.29 m sea level rise</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3920093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6670" y="1447800"/>
            <a:ext cx="8077200" cy="2819400"/>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200" dirty="0" smtClean="0"/>
              <a:t>Future Loss of Marsh and Sea Level Rise Increases Risk in 2050</a:t>
            </a:r>
            <a:endParaRPr lang="en-US" sz="3200" dirty="0"/>
          </a:p>
        </p:txBody>
      </p:sp>
      <p:sp>
        <p:nvSpPr>
          <p:cNvPr id="7" name="Pentagon 6"/>
          <p:cNvSpPr/>
          <p:nvPr/>
        </p:nvSpPr>
        <p:spPr>
          <a:xfrm>
            <a:off x="0" y="1447800"/>
            <a:ext cx="2286000" cy="2819400"/>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0.57m </a:t>
            </a:r>
          </a:p>
          <a:p>
            <a:pPr algn="ctr"/>
            <a:r>
              <a:rPr lang="en-US" dirty="0" smtClean="0"/>
              <a:t>Sea Level Rise</a:t>
            </a:r>
            <a:endParaRPr lang="en-US" dirty="0"/>
          </a:p>
        </p:txBody>
      </p:sp>
      <p:sp>
        <p:nvSpPr>
          <p:cNvPr id="12" name="Pentagon 11"/>
          <p:cNvSpPr/>
          <p:nvPr/>
        </p:nvSpPr>
        <p:spPr>
          <a:xfrm>
            <a:off x="3352800" y="1447800"/>
            <a:ext cx="2286000" cy="2819400"/>
          </a:xfrm>
          <a:prstGeom prst="homePlat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11% Higher Floods</a:t>
            </a:r>
            <a:endParaRPr lang="en-US" dirty="0"/>
          </a:p>
        </p:txBody>
      </p:sp>
      <p:sp>
        <p:nvSpPr>
          <p:cNvPr id="13" name="Pentagon 12"/>
          <p:cNvSpPr/>
          <p:nvPr/>
        </p:nvSpPr>
        <p:spPr>
          <a:xfrm>
            <a:off x="6858000" y="1447800"/>
            <a:ext cx="2286000" cy="281940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 Higher Levee Costs</a:t>
            </a:r>
          </a:p>
        </p:txBody>
      </p:sp>
      <p:sp>
        <p:nvSpPr>
          <p:cNvPr id="3" name="TextBox 2"/>
          <p:cNvSpPr txBox="1"/>
          <p:nvPr/>
        </p:nvSpPr>
        <p:spPr>
          <a:xfrm>
            <a:off x="304800" y="4953000"/>
            <a:ext cx="2084070" cy="1200329"/>
          </a:xfrm>
          <a:prstGeom prst="rect">
            <a:avLst/>
          </a:prstGeom>
          <a:noFill/>
        </p:spPr>
        <p:txBody>
          <a:bodyPr wrap="square" rtlCol="0">
            <a:spAutoFit/>
          </a:bodyPr>
          <a:lstStyle/>
          <a:p>
            <a:pPr algn="ctr"/>
            <a:r>
              <a:rPr lang="en-US" sz="2400" dirty="0" smtClean="0"/>
              <a:t>Mitigating Effect of Habitat</a:t>
            </a:r>
            <a:endParaRPr lang="en-US" sz="2400" dirty="0"/>
          </a:p>
        </p:txBody>
      </p:sp>
      <p:sp>
        <p:nvSpPr>
          <p:cNvPr id="14" name="Pentagon 13"/>
          <p:cNvSpPr/>
          <p:nvPr/>
        </p:nvSpPr>
        <p:spPr>
          <a:xfrm rot="10800000">
            <a:off x="2889739" y="5043751"/>
            <a:ext cx="1758461" cy="841324"/>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429000" y="5144869"/>
            <a:ext cx="1149930" cy="646331"/>
          </a:xfrm>
          <a:prstGeom prst="rect">
            <a:avLst/>
          </a:prstGeom>
          <a:noFill/>
        </p:spPr>
        <p:txBody>
          <a:bodyPr wrap="none" rtlCol="0">
            <a:spAutoFit/>
          </a:bodyPr>
          <a:lstStyle/>
          <a:p>
            <a:r>
              <a:rPr lang="en-US" dirty="0" smtClean="0">
                <a:solidFill>
                  <a:schemeClr val="bg1"/>
                </a:solidFill>
              </a:rPr>
              <a:t>1% Lower </a:t>
            </a:r>
          </a:p>
          <a:p>
            <a:r>
              <a:rPr lang="en-US" dirty="0" smtClean="0">
                <a:solidFill>
                  <a:schemeClr val="bg1"/>
                </a:solidFill>
              </a:rPr>
              <a:t>Floods</a:t>
            </a:r>
            <a:endParaRPr lang="en-US" dirty="0">
              <a:solidFill>
                <a:schemeClr val="bg1"/>
              </a:solidFill>
            </a:endParaRPr>
          </a:p>
        </p:txBody>
      </p:sp>
      <p:sp>
        <p:nvSpPr>
          <p:cNvPr id="18" name="Pentagon 17"/>
          <p:cNvSpPr/>
          <p:nvPr/>
        </p:nvSpPr>
        <p:spPr>
          <a:xfrm rot="10800000">
            <a:off x="6292069" y="5043751"/>
            <a:ext cx="1758461" cy="841324"/>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719431" y="5147992"/>
            <a:ext cx="1281569" cy="646331"/>
          </a:xfrm>
          <a:prstGeom prst="rect">
            <a:avLst/>
          </a:prstGeom>
          <a:noFill/>
        </p:spPr>
        <p:txBody>
          <a:bodyPr wrap="none" rtlCol="0">
            <a:spAutoFit/>
          </a:bodyPr>
          <a:lstStyle/>
          <a:p>
            <a:r>
              <a:rPr lang="en-US" dirty="0" smtClean="0">
                <a:solidFill>
                  <a:schemeClr val="bg1"/>
                </a:solidFill>
              </a:rPr>
              <a:t>1% Lower </a:t>
            </a:r>
          </a:p>
          <a:p>
            <a:r>
              <a:rPr lang="en-US" dirty="0" smtClean="0">
                <a:solidFill>
                  <a:schemeClr val="bg1"/>
                </a:solidFill>
              </a:rPr>
              <a:t>Levee Costs</a:t>
            </a:r>
            <a:endParaRPr lang="en-US" dirty="0">
              <a:solidFill>
                <a:schemeClr val="bg1"/>
              </a:solidFill>
            </a:endParaRPr>
          </a:p>
        </p:txBody>
      </p:sp>
    </p:spTree>
    <p:extLst>
      <p:ext uri="{BB962C8B-B14F-4D97-AF65-F5344CB8AC3E}">
        <p14:creationId xmlns:p14="http://schemas.microsoft.com/office/powerpoint/2010/main" val="2161458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47800"/>
            <a:ext cx="9144000" cy="541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274638"/>
            <a:ext cx="9144000" cy="1143000"/>
          </a:xfrm>
        </p:spPr>
        <p:txBody>
          <a:bodyPr>
            <a:normAutofit/>
          </a:bodyPr>
          <a:lstStyle/>
          <a:p>
            <a:r>
              <a:rPr lang="en-US" sz="3600" dirty="0" smtClean="0"/>
              <a:t>Private and Public Benefits from Habitat</a:t>
            </a:r>
            <a:endParaRPr lang="en-US" sz="3600" dirty="0"/>
          </a:p>
        </p:txBody>
      </p:sp>
      <p:graphicFrame>
        <p:nvGraphicFramePr>
          <p:cNvPr id="5" name="Chart 4"/>
          <p:cNvGraphicFramePr/>
          <p:nvPr>
            <p:extLst>
              <p:ext uri="{D42A27DB-BD31-4B8C-83A1-F6EECF244321}">
                <p14:modId xmlns:p14="http://schemas.microsoft.com/office/powerpoint/2010/main" val="1373325413"/>
              </p:ext>
            </p:extLst>
          </p:nvPr>
        </p:nvGraphicFramePr>
        <p:xfrm>
          <a:off x="0" y="1534794"/>
          <a:ext cx="9220200" cy="53232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5992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47800"/>
            <a:ext cx="9144000" cy="541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274638"/>
            <a:ext cx="9144000" cy="1143000"/>
          </a:xfrm>
        </p:spPr>
        <p:txBody>
          <a:bodyPr>
            <a:normAutofit/>
          </a:bodyPr>
          <a:lstStyle/>
          <a:p>
            <a:r>
              <a:rPr lang="en-US" sz="3600" dirty="0" smtClean="0"/>
              <a:t>Private and Public Benefits from Habitat</a:t>
            </a:r>
            <a:endParaRPr lang="en-US" sz="3600" dirty="0"/>
          </a:p>
        </p:txBody>
      </p:sp>
      <p:sp>
        <p:nvSpPr>
          <p:cNvPr id="7" name="TextBox 6"/>
          <p:cNvSpPr txBox="1"/>
          <p:nvPr/>
        </p:nvSpPr>
        <p:spPr>
          <a:xfrm>
            <a:off x="6497764" y="4114800"/>
            <a:ext cx="2545697" cy="646331"/>
          </a:xfrm>
          <a:prstGeom prst="rect">
            <a:avLst/>
          </a:prstGeom>
          <a:noFill/>
        </p:spPr>
        <p:txBody>
          <a:bodyPr wrap="none" rtlCol="0">
            <a:spAutoFit/>
          </a:bodyPr>
          <a:lstStyle/>
          <a:p>
            <a:r>
              <a:rPr lang="en-US" dirty="0" smtClean="0"/>
              <a:t>Habitat for </a:t>
            </a:r>
            <a:r>
              <a:rPr lang="en-US" dirty="0"/>
              <a:t>&gt;</a:t>
            </a:r>
            <a:r>
              <a:rPr lang="en-US" dirty="0" smtClean="0"/>
              <a:t>200 Species</a:t>
            </a:r>
          </a:p>
          <a:p>
            <a:endParaRPr lang="en-US" dirty="0"/>
          </a:p>
        </p:txBody>
      </p:sp>
      <p:pic>
        <p:nvPicPr>
          <p:cNvPr id="8" name="Picture 2" descr="http://www.gcbo.org/html/BLB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012" y="4448575"/>
            <a:ext cx="1219199"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497764" y="2057400"/>
            <a:ext cx="2438296" cy="646331"/>
          </a:xfrm>
          <a:prstGeom prst="rect">
            <a:avLst/>
          </a:prstGeom>
          <a:noFill/>
        </p:spPr>
        <p:txBody>
          <a:bodyPr wrap="none" rtlCol="0">
            <a:spAutoFit/>
          </a:bodyPr>
          <a:lstStyle/>
          <a:p>
            <a:r>
              <a:rPr lang="en-US" dirty="0" smtClean="0"/>
              <a:t>Habitat for 12 Fisheries</a:t>
            </a:r>
          </a:p>
          <a:p>
            <a:endParaRPr lang="en-US" dirty="0"/>
          </a:p>
        </p:txBody>
      </p:sp>
      <p:sp>
        <p:nvSpPr>
          <p:cNvPr id="11" name="TextBox 10"/>
          <p:cNvSpPr txBox="1"/>
          <p:nvPr/>
        </p:nvSpPr>
        <p:spPr>
          <a:xfrm>
            <a:off x="6384048" y="1800254"/>
            <a:ext cx="689612" cy="400110"/>
          </a:xfrm>
          <a:prstGeom prst="rect">
            <a:avLst/>
          </a:prstGeom>
          <a:noFill/>
        </p:spPr>
        <p:txBody>
          <a:bodyPr wrap="none" rtlCol="0">
            <a:spAutoFit/>
          </a:bodyPr>
          <a:lstStyle/>
          <a:p>
            <a:r>
              <a:rPr lang="en-US" sz="2000" b="1" i="1" dirty="0" smtClean="0"/>
              <a:t>Plus:</a:t>
            </a:r>
            <a:endParaRPr lang="en-US" sz="2000" b="1" i="1"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4610" y="2430585"/>
            <a:ext cx="1611923" cy="1074615"/>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709709"/>
            <a:ext cx="6303069" cy="363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614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5669E29EFAB14582576D25EF448152" ma:contentTypeVersion="1" ma:contentTypeDescription="Create a new document." ma:contentTypeScope="" ma:versionID="48c703af1e1d1ce53016ea7ac37b9045">
  <xsd:schema xmlns:xsd="http://www.w3.org/2001/XMLSchema" xmlns:xs="http://www.w3.org/2001/XMLSchema" xmlns:p="http://schemas.microsoft.com/office/2006/metadata/properties" xmlns:ns1="http://schemas.microsoft.com/sharepoint/v3" targetNamespace="http://schemas.microsoft.com/office/2006/metadata/properties" ma:root="true" ma:fieldsID="6f0d331ebd68627ead16f146830ec63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F801D7-BA05-4776-80F7-0B5E796C97DE}"/>
</file>

<file path=customXml/itemProps2.xml><?xml version="1.0" encoding="utf-8"?>
<ds:datastoreItem xmlns:ds="http://schemas.openxmlformats.org/officeDocument/2006/customXml" ds:itemID="{7CE91CCA-35DA-4C6D-8B60-917F48311CD1}"/>
</file>

<file path=customXml/itemProps3.xml><?xml version="1.0" encoding="utf-8"?>
<ds:datastoreItem xmlns:ds="http://schemas.openxmlformats.org/officeDocument/2006/customXml" ds:itemID="{320B87A9-508D-4D93-A5F1-DA71030B6D6D}"/>
</file>

<file path=docProps/app.xml><?xml version="1.0" encoding="utf-8"?>
<Properties xmlns="http://schemas.openxmlformats.org/officeDocument/2006/extended-properties" xmlns:vt="http://schemas.openxmlformats.org/officeDocument/2006/docPropsVTypes">
  <TotalTime>2067</TotalTime>
  <Words>1165</Words>
  <Application>Microsoft Office PowerPoint</Application>
  <PresentationFormat>On-screen Show (4:3)</PresentationFormat>
  <Paragraphs>133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Case study: Dow Texas Operations, Freeport</vt:lpstr>
      <vt:lpstr>Engineered and natural defenses</vt:lpstr>
      <vt:lpstr>Valuation for Corporate Coastal Hazard Mitigation</vt:lpstr>
      <vt:lpstr>Overview of Analysis</vt:lpstr>
      <vt:lpstr>Sea Level Rise and  Decreasing Marsh Habitat</vt:lpstr>
      <vt:lpstr>Future Loss of Marsh and Sea Level Rise Increases Risk in 2050</vt:lpstr>
      <vt:lpstr>Private and Public Benefits from Habitat</vt:lpstr>
      <vt:lpstr>Private and Public Benefits from Habitat</vt:lpstr>
      <vt:lpstr>Restoration May Maintain/Improve Benefits</vt:lpstr>
      <vt:lpstr>Other Potential Opportunities for Coastal Protection</vt:lpstr>
      <vt:lpstr>The Value of Information for Risk Management </vt:lpstr>
      <vt:lpstr>Acknowledgments</vt:lpstr>
    </vt:vector>
  </TitlesOfParts>
  <Company>The Nature Conservancy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jmolnar</dc:creator>
  <cp:lastModifiedBy>jmolnar</cp:lastModifiedBy>
  <cp:revision>20</cp:revision>
  <dcterms:created xsi:type="dcterms:W3CDTF">2013-05-27T13:04:07Z</dcterms:created>
  <dcterms:modified xsi:type="dcterms:W3CDTF">2013-05-29T12:52:49Z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0x010100685669E29EFAB14582576D25EF448152</vt:lpwstr>
  </property>
</Properties>
</file>