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72" r:id="rId5"/>
    <p:sldMasterId id="2147483680" r:id="rId6"/>
    <p:sldMasterId id="2147483840" r:id="rId7"/>
    <p:sldMasterId id="2147483849" r:id="rId8"/>
    <p:sldMasterId id="2147483856" r:id="rId9"/>
    <p:sldMasterId id="2147483862" r:id="rId10"/>
  </p:sldMasterIdLst>
  <p:notesMasterIdLst>
    <p:notesMasterId r:id="rId19"/>
  </p:notesMasterIdLst>
  <p:sldIdLst>
    <p:sldId id="257" r:id="rId11"/>
    <p:sldId id="258" r:id="rId12"/>
    <p:sldId id="263" r:id="rId13"/>
    <p:sldId id="262" r:id="rId14"/>
    <p:sldId id="266" r:id="rId15"/>
    <p:sldId id="267" r:id="rId16"/>
    <p:sldId id="260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86387" autoAdjust="0"/>
  </p:normalViewPr>
  <p:slideViewPr>
    <p:cSldViewPr snapToGrid="0" snapToObjects="1">
      <p:cViewPr varScale="1">
        <p:scale>
          <a:sx n="60" d="100"/>
          <a:sy n="60" d="100"/>
        </p:scale>
        <p:origin x="2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F4D9-B0BC-2A4A-99BC-A0CBB6F7CEF4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4691-DE69-1C45-BB3A-8E6A24CE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3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Targets over 30 </a:t>
            </a:r>
            <a:r>
              <a:rPr lang="en-US"/>
              <a:t>plant genera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4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2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6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72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8381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5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1" name="Picture 10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567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16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1931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5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9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9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5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2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1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68417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4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7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7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52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5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49123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6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8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5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24304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51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4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0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8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85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9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93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60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952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bugwood.org/Operophtera_brumata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hyperlink" Target="http://www.eddmaps.org/" TargetMode="External"/><Relationship Id="rId4" Type="http://schemas.openxmlformats.org/officeDocument/2006/relationships/hyperlink" Target="http://forestpests.org/vd/867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Winter Moth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836515" y="2294435"/>
            <a:ext cx="4825856" cy="3963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7869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Identifying Characteristics:</a:t>
            </a:r>
            <a:endParaRPr lang="en-US" altLang="en-US" sz="1600" b="1" dirty="0">
              <a:solidFill>
                <a:srgbClr val="73625A"/>
              </a:solidFill>
              <a:latin typeface="Helvetica" charset="0"/>
              <a:cs typeface="Helvetica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Females have tiny “vestigial” wings and may be found clinging to tree trunks, buildings, fences, etc.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Males are grayish-brown and have 1” wingspan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 moths fly in November and December, and are attracted to light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Moths may be confused with: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Bruce spanworm moth, a related native species that can hybridize with winter moth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Fall cankerworm is a native pest that also flies in fall and winter and has flightless females</a:t>
            </a:r>
            <a:endParaRPr lang="en-US" sz="1600" i="1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842" y="2577471"/>
            <a:ext cx="2441168" cy="2739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http://farm9.staticflickr.com/8481/8180689216_fc28ec8139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6877" y="4720711"/>
            <a:ext cx="2063244" cy="15119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333333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6841" y="4978569"/>
            <a:ext cx="117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6877" y="5894129"/>
            <a:ext cx="117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r="21131"/>
          <a:stretch/>
        </p:blipFill>
        <p:spPr>
          <a:xfrm>
            <a:off x="2564392" y="1812556"/>
            <a:ext cx="2016919" cy="3017520"/>
          </a:xfrm>
          <a:prstGeom prst="rect">
            <a:avLst/>
          </a:prstGeom>
          <a:ln w="19050">
            <a:solidFill>
              <a:srgbClr val="73625A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3" y="1812198"/>
            <a:ext cx="2016919" cy="3025380"/>
          </a:xfrm>
          <a:prstGeom prst="rect">
            <a:avLst/>
          </a:prstGeom>
          <a:ln w="19050">
            <a:solidFill>
              <a:srgbClr val="73625A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Winter Moth</a:t>
            </a:r>
            <a:br>
              <a:rPr lang="en-US" dirty="0"/>
            </a:br>
            <a:r>
              <a:rPr lang="en-US" sz="3100" i="1" dirty="0"/>
              <a:t>Life 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5573" y="2315476"/>
            <a:ext cx="3017520" cy="2011680"/>
          </a:xfrm>
          <a:prstGeom prst="rect">
            <a:avLst/>
          </a:prstGeom>
          <a:ln w="19050">
            <a:solidFill>
              <a:srgbClr val="73625A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"/>
          <a:stretch/>
        </p:blipFill>
        <p:spPr>
          <a:xfrm>
            <a:off x="6582015" y="3308150"/>
            <a:ext cx="2239239" cy="1530538"/>
          </a:xfrm>
          <a:prstGeom prst="rect">
            <a:avLst/>
          </a:prstGeom>
          <a:ln w="19050">
            <a:solidFill>
              <a:srgbClr val="73625A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12" y="1816401"/>
            <a:ext cx="2239241" cy="1495962"/>
          </a:xfrm>
          <a:prstGeom prst="rect">
            <a:avLst/>
          </a:prstGeom>
          <a:ln w="19050">
            <a:solidFill>
              <a:srgbClr val="73625A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56653" y="1812556"/>
            <a:ext cx="1175657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Egg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3572" y="1813487"/>
            <a:ext cx="1175657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Larva</a:t>
            </a:r>
            <a:endParaRPr lang="en-US" b="1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8493" y="1812198"/>
            <a:ext cx="117565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2012" y="1812198"/>
            <a:ext cx="1175657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0173" y="3298452"/>
            <a:ext cx="1175657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79657" y="4343400"/>
            <a:ext cx="587829" cy="27214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278085" y="4343400"/>
            <a:ext cx="587829" cy="27214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">
            <a:off x="6181974" y="3611810"/>
            <a:ext cx="800076" cy="2961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-1620000">
            <a:off x="6181973" y="2729859"/>
            <a:ext cx="800076" cy="2961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6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33" y="992498"/>
            <a:ext cx="3307995" cy="264038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Winter Moth</a:t>
            </a:r>
            <a:br>
              <a:rPr lang="en-US"/>
            </a:br>
            <a:r>
              <a:rPr lang="en-US" sz="3100" i="1"/>
              <a:t>Common </a:t>
            </a:r>
            <a:r>
              <a:rPr lang="en-US" sz="3100" i="1" dirty="0"/>
              <a:t>Host Trees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161" y="981612"/>
            <a:ext cx="2275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latin typeface="Helvetica" pitchFamily="34" charset="0"/>
                <a:cs typeface="Helvetica" pitchFamily="34" charset="0"/>
              </a:rPr>
              <a:t>Callaway Crabapple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33" y="3829362"/>
            <a:ext cx="3307995" cy="229755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3503" y="3807109"/>
            <a:ext cx="194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American Elm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321637" y="992498"/>
            <a:ext cx="4038604" cy="2138776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9050">
            <a:solidFill>
              <a:schemeClr val="tx1"/>
            </a:solidFill>
          </a:ln>
        </p:spPr>
        <p:txBody>
          <a:bodyPr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Oak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Basswood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Hornbeam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Fringetree</a:t>
            </a:r>
            <a:endParaRPr lang="en-US" sz="1800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Crabapple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Cherry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Blueberry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39" y="3319324"/>
            <a:ext cx="4038602" cy="302505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299865" y="3292445"/>
            <a:ext cx="194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 Maple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7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Winter Moth</a:t>
            </a:r>
            <a:br>
              <a:rPr lang="en-US" dirty="0"/>
            </a:br>
            <a:r>
              <a:rPr lang="en-US" sz="3100" i="1" dirty="0"/>
              <a:t>Map – Range of Winter Moth</a:t>
            </a:r>
          </a:p>
          <a:p>
            <a:endParaRPr lang="en-US" sz="31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4400" y="870052"/>
            <a:ext cx="3982065" cy="2178718"/>
          </a:xfrm>
        </p:spPr>
        <p:txBody>
          <a:bodyPr>
            <a:noAutofit/>
          </a:bodyPr>
          <a:lstStyle/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0" lvl="0" indent="0" defTabSz="457200">
              <a:buNone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593029"/>
            <a:ext cx="194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Georgia" panose="02040502050405020303" pitchFamily="18" charset="0"/>
                <a:cs typeface="Helvetica" pitchFamily="34" charset="0"/>
              </a:rPr>
              <a:t>American Elm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13629F-83CC-4895-A3B1-91580016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64" y="806705"/>
            <a:ext cx="7342910" cy="52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8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Winter Moth</a:t>
            </a:r>
            <a:br>
              <a:rPr lang="en-US" dirty="0"/>
            </a:br>
            <a:r>
              <a:rPr lang="en-US" sz="2600" i="1" dirty="0"/>
              <a:t>What to Look For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58128" y="1297041"/>
            <a:ext cx="4295503" cy="20998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Significant tree defoliation and destruction of flower buds in early spring</a:t>
            </a:r>
          </a:p>
          <a:p>
            <a:pPr>
              <a:buFont typeface="+mj-lt"/>
              <a:buAutoNum type="arabicPeriod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Skeletonizing of leaves in severe infestations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1" dirty="0"/>
          </a:p>
        </p:txBody>
      </p:sp>
      <p:pic>
        <p:nvPicPr>
          <p:cNvPr id="9" name="Picture 2" descr="https://extension.umass.edu/landscape/sites/landscape/files/fact-sheets/images/Fig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477" r="20876"/>
          <a:stretch/>
        </p:blipFill>
        <p:spPr bwMode="auto">
          <a:xfrm>
            <a:off x="4833723" y="963683"/>
            <a:ext cx="3929742" cy="520297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https://extension.umass.edu/landscape/sites/landscape/files/fact-sheets/images/Fig_6.jpg"/>
          <p:cNvPicPr>
            <a:picLocks noChangeAspect="1" noChangeArrowheads="1"/>
          </p:cNvPicPr>
          <p:nvPr/>
        </p:nvPicPr>
        <p:blipFill rotWithShape="1">
          <a:blip r:embed="rId4"/>
          <a:srcRect r="8070" b="18524"/>
          <a:stretch/>
        </p:blipFill>
        <p:spPr bwMode="auto">
          <a:xfrm>
            <a:off x="358129" y="3293810"/>
            <a:ext cx="4295503" cy="285523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3"/>
          <p:cNvSpPr txBox="1"/>
          <p:nvPr/>
        </p:nvSpPr>
        <p:spPr>
          <a:xfrm>
            <a:off x="358129" y="3293810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4833723" y="963683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769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Winter Moth</a:t>
            </a:r>
            <a:br>
              <a:rPr lang="en-US" dirty="0"/>
            </a:br>
            <a:r>
              <a:rPr lang="en-US" sz="2600" i="1" dirty="0"/>
              <a:t>What to Look For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58128" y="1297041"/>
            <a:ext cx="4295503" cy="20998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Significant tree defoliation and destruction of flower buds in early spring</a:t>
            </a:r>
          </a:p>
          <a:p>
            <a:pPr>
              <a:buFont typeface="+mj-lt"/>
              <a:buAutoNum type="arabicPeriod"/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Skeletonizing of leaves in severe infestations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1" dirty="0"/>
          </a:p>
        </p:txBody>
      </p:sp>
      <p:pic>
        <p:nvPicPr>
          <p:cNvPr id="9" name="Picture 2" descr="https://extension.umass.edu/landscape/sites/landscape/files/fact-sheets/images/Fig_10.jpg"/>
          <p:cNvPicPr>
            <a:picLocks noChangeAspect="1" noChangeArrowheads="1"/>
          </p:cNvPicPr>
          <p:nvPr/>
        </p:nvPicPr>
        <p:blipFill rotWithShape="1">
          <a:blip r:embed="rId2"/>
          <a:srcRect l="22477" r="20876"/>
          <a:stretch/>
        </p:blipFill>
        <p:spPr bwMode="auto">
          <a:xfrm>
            <a:off x="4833723" y="963683"/>
            <a:ext cx="3929742" cy="520297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https://extension.umass.edu/landscape/sites/landscape/files/fact-sheets/images/Fig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8070" b="18524"/>
          <a:stretch/>
        </p:blipFill>
        <p:spPr bwMode="auto">
          <a:xfrm>
            <a:off x="358129" y="3293810"/>
            <a:ext cx="4295503" cy="285523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3"/>
          <p:cNvSpPr txBox="1"/>
          <p:nvPr/>
        </p:nvSpPr>
        <p:spPr>
          <a:xfrm>
            <a:off x="358129" y="3293810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4833723" y="963683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697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70" y="1253786"/>
            <a:ext cx="4174304" cy="41673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0542" y="5847878"/>
            <a:ext cx="686291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YEAR-ROUND: Frass; Damaged Leaves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3657600"/>
            <a:ext cx="2494508" cy="18158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SPRING: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Green inchworm-type caterpillars with white stripes on the sides;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Severely damaged leaf buds; Dried and curled up while still on the tree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3661107"/>
            <a:ext cx="2510913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Adult males in flight or gathering at lights;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Mating pairs of moths on tree trunks, building foundations, fences, etc.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Winter Moth</a:t>
            </a:r>
            <a:br>
              <a:rPr lang="en-US" dirty="0"/>
            </a:br>
            <a:r>
              <a:rPr lang="en-US" sz="2600" i="1" dirty="0"/>
              <a:t>What to Look For (cont.)</a:t>
            </a:r>
          </a:p>
        </p:txBody>
      </p:sp>
    </p:spTree>
    <p:extLst>
      <p:ext uri="{BB962C8B-B14F-4D97-AF65-F5344CB8AC3E}">
        <p14:creationId xmlns:p14="http://schemas.microsoft.com/office/powerpoint/2010/main" val="353719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8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Winter Moth</a:t>
            </a:r>
            <a:br>
              <a:rPr lang="en-US" dirty="0"/>
            </a:br>
            <a:r>
              <a:rPr lang="en-US" sz="3100" i="1" dirty="0"/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243" y="1594174"/>
            <a:ext cx="7303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Bugwood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Wiki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http://wiki.bugwood.org/Operophtera_brumata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Bugwood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Forest Pests of North America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http://forestpests.org/vd/8671.html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App for Smartphones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http://www.eddmaps.org/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32043" y="3293990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13" b="89167"/>
          <a:stretch/>
        </p:blipFill>
        <p:spPr>
          <a:xfrm>
            <a:off x="530091" y="1594505"/>
            <a:ext cx="754435" cy="710645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13" b="89167"/>
          <a:stretch/>
        </p:blipFill>
        <p:spPr>
          <a:xfrm>
            <a:off x="524255" y="2479322"/>
            <a:ext cx="754435" cy="710645"/>
          </a:xfrm>
          <a:prstGeom prst="rect">
            <a:avLst/>
          </a:prstGeom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475688314"/>
      </p:ext>
    </p:extLst>
  </p:cSld>
  <p:clrMapOvr>
    <a:masterClrMapping/>
  </p:clrMapOvr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941F11-9699-4723-ADFB-0A552E0E76B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584D00-9073-4B3D-A1C2-522D20264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ADA683-82E3-4554-8E35-30ADF022A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HTHC treeline footer.thmx</Template>
  <TotalTime>177</TotalTime>
  <Words>286</Words>
  <Application>Microsoft Office PowerPoint</Application>
  <PresentationFormat>On-screen Show (4:3)</PresentationFormat>
  <Paragraphs>78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Georgia</vt:lpstr>
      <vt:lpstr>Helvetica</vt:lpstr>
      <vt:lpstr>HTHC treeline footer</vt:lpstr>
      <vt:lpstr>Office Theme</vt:lpstr>
      <vt:lpstr>2_Office Theme</vt:lpstr>
      <vt:lpstr>18_Office Theme</vt:lpstr>
      <vt:lpstr>19_Office Theme</vt:lpstr>
      <vt:lpstr>20_Office Theme</vt:lpstr>
      <vt:lpstr>21_Office Theme</vt:lpstr>
      <vt:lpstr>Winter Moth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Moth</dc:title>
  <dc:creator>Ariel</dc:creator>
  <cp:lastModifiedBy>Benjamin Mertz</cp:lastModifiedBy>
  <cp:revision>35</cp:revision>
  <dcterms:created xsi:type="dcterms:W3CDTF">2014-07-26T20:00:34Z</dcterms:created>
  <dcterms:modified xsi:type="dcterms:W3CDTF">2018-06-29T18:55:10Z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</Properties>
</file>