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3"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2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354A28-8C11-4F59-BDBE-5679BE0113D3}" type="datetimeFigureOut">
              <a:rPr lang="en-US" smtClean="0"/>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80D84-9C4A-4D11-91E0-3735BB565CF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54A28-8C11-4F59-BDBE-5679BE0113D3}" type="datetimeFigureOut">
              <a:rPr lang="en-US" smtClean="0"/>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80D84-9C4A-4D11-91E0-3735BB565C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54A28-8C11-4F59-BDBE-5679BE0113D3}" type="datetimeFigureOut">
              <a:rPr lang="en-US" smtClean="0"/>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80D84-9C4A-4D11-91E0-3735BB565C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354A28-8C11-4F59-BDBE-5679BE0113D3}" type="datetimeFigureOut">
              <a:rPr lang="en-US" smtClean="0"/>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80D84-9C4A-4D11-91E0-3735BB565C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354A28-8C11-4F59-BDBE-5679BE0113D3}" type="datetimeFigureOut">
              <a:rPr lang="en-US" smtClean="0"/>
              <a:t>3/4/2010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C80D84-9C4A-4D11-91E0-3735BB565CF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354A28-8C11-4F59-BDBE-5679BE0113D3}" type="datetimeFigureOut">
              <a:rPr lang="en-US" smtClean="0"/>
              <a:t>3/4/2010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80D84-9C4A-4D11-91E0-3735BB565C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354A28-8C11-4F59-BDBE-5679BE0113D3}" type="datetimeFigureOut">
              <a:rPr lang="en-US" smtClean="0"/>
              <a:t>3/4/2010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C80D84-9C4A-4D11-91E0-3735BB565CF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354A28-8C11-4F59-BDBE-5679BE0113D3}" type="datetimeFigureOut">
              <a:rPr lang="en-US" smtClean="0"/>
              <a:t>3/4/2010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C80D84-9C4A-4D11-91E0-3735BB565C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354A28-8C11-4F59-BDBE-5679BE0113D3}" type="datetimeFigureOut">
              <a:rPr lang="en-US" smtClean="0"/>
              <a:t>3/4/2010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C80D84-9C4A-4D11-91E0-3735BB565C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54A28-8C11-4F59-BDBE-5679BE0113D3}" type="datetimeFigureOut">
              <a:rPr lang="en-US" smtClean="0"/>
              <a:t>3/4/2010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80D84-9C4A-4D11-91E0-3735BB565CF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354A28-8C11-4F59-BDBE-5679BE0113D3}" type="datetimeFigureOut">
              <a:rPr lang="en-US" smtClean="0"/>
              <a:t>3/4/2010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C80D84-9C4A-4D11-91E0-3735BB565C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354A28-8C11-4F59-BDBE-5679BE0113D3}" type="datetimeFigureOut">
              <a:rPr lang="en-US" smtClean="0"/>
              <a:t>3/4/2010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80D84-9C4A-4D11-91E0-3735BB565C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3657599"/>
          </a:xfrm>
        </p:spPr>
        <p:txBody>
          <a:bodyPr>
            <a:normAutofit fontScale="90000"/>
          </a:bodyPr>
          <a:lstStyle/>
          <a:p>
            <a:r>
              <a:rPr lang="en-US" dirty="0" smtClean="0"/>
              <a:t/>
            </a:r>
            <a:br>
              <a:rPr lang="en-US" dirty="0" smtClean="0"/>
            </a:br>
            <a:r>
              <a:rPr lang="en-US" dirty="0" smtClean="0"/>
              <a:t>Using Conservation Action Planning </a:t>
            </a:r>
            <a:r>
              <a:rPr lang="en-US" sz="3100" dirty="0" smtClean="0"/>
              <a:t>(or Open Standards for the Practice of Conservation) </a:t>
            </a:r>
            <a:r>
              <a:rPr lang="en-US" sz="3600" dirty="0" smtClean="0"/>
              <a:t/>
            </a:r>
            <a:br>
              <a:rPr lang="en-US" sz="3600" dirty="0" smtClean="0"/>
            </a:br>
            <a:r>
              <a:rPr lang="en-US" dirty="0" smtClean="0"/>
              <a:t>to develop </a:t>
            </a:r>
            <a:br>
              <a:rPr lang="en-US" dirty="0" smtClean="0"/>
            </a:br>
            <a:r>
              <a:rPr lang="en-US" sz="4000" dirty="0" smtClean="0"/>
              <a:t>Management Plans for Cultural Values</a:t>
            </a:r>
            <a:endParaRPr lang="en-U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Framework</a:t>
            </a:r>
            <a:endParaRPr lang="en-US" dirty="0"/>
          </a:p>
        </p:txBody>
      </p:sp>
      <p:sp>
        <p:nvSpPr>
          <p:cNvPr id="3" name="Content Placeholder 2"/>
          <p:cNvSpPr>
            <a:spLocks noGrp="1"/>
          </p:cNvSpPr>
          <p:nvPr>
            <p:ph idx="1"/>
          </p:nvPr>
        </p:nvSpPr>
        <p:spPr/>
        <p:txBody>
          <a:bodyPr>
            <a:normAutofit/>
          </a:bodyPr>
          <a:lstStyle/>
          <a:p>
            <a:pPr marL="514350" indent="-514350">
              <a:buNone/>
            </a:pPr>
            <a:r>
              <a:rPr lang="en-US" sz="2800" dirty="0" smtClean="0"/>
              <a:t>Identify:</a:t>
            </a:r>
            <a:endParaRPr lang="en-US" sz="2800" dirty="0"/>
          </a:p>
          <a:p>
            <a:pPr marL="514350" indent="-514350">
              <a:buAutoNum type="arabicPeriod"/>
            </a:pPr>
            <a:r>
              <a:rPr lang="en-US" sz="2800" u="sng" dirty="0" smtClean="0"/>
              <a:t>Priority values </a:t>
            </a:r>
            <a:r>
              <a:rPr lang="en-US" sz="2800" dirty="0" smtClean="0"/>
              <a:t>for conservation/protection</a:t>
            </a:r>
          </a:p>
          <a:p>
            <a:pPr marL="514350" indent="-514350">
              <a:buAutoNum type="arabicPeriod"/>
            </a:pPr>
            <a:r>
              <a:rPr lang="en-US" sz="2800" u="sng" dirty="0" smtClean="0"/>
              <a:t>Current condition </a:t>
            </a:r>
            <a:r>
              <a:rPr lang="en-US" sz="2800" dirty="0" smtClean="0"/>
              <a:t>of values</a:t>
            </a:r>
          </a:p>
          <a:p>
            <a:pPr marL="514350" indent="-514350">
              <a:buAutoNum type="arabicPeriod"/>
            </a:pPr>
            <a:r>
              <a:rPr lang="en-US" sz="2800" u="sng" dirty="0" smtClean="0"/>
              <a:t>Desired condition </a:t>
            </a:r>
            <a:r>
              <a:rPr lang="en-US" sz="2800" dirty="0" smtClean="0"/>
              <a:t>of values</a:t>
            </a:r>
          </a:p>
          <a:p>
            <a:pPr marL="514350" indent="-514350">
              <a:buAutoNum type="arabicPeriod"/>
            </a:pPr>
            <a:r>
              <a:rPr lang="en-US" sz="2800" u="sng" dirty="0" smtClean="0"/>
              <a:t>Key issues </a:t>
            </a:r>
            <a:r>
              <a:rPr lang="en-US" sz="2800" dirty="0" smtClean="0"/>
              <a:t>or factors degrading values</a:t>
            </a:r>
          </a:p>
          <a:p>
            <a:pPr marL="514350" indent="-514350">
              <a:buAutoNum type="arabicPeriod"/>
            </a:pPr>
            <a:r>
              <a:rPr lang="en-US" sz="2800" u="sng" dirty="0" smtClean="0"/>
              <a:t>Management strategies</a:t>
            </a:r>
            <a:r>
              <a:rPr lang="en-US" sz="2800" dirty="0" smtClean="0"/>
              <a:t> to abate those sources of degradation</a:t>
            </a:r>
            <a:endParaRPr lang="en-US" sz="2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762000"/>
          <a:ext cx="8610600" cy="5878355"/>
        </p:xfrm>
        <a:graphic>
          <a:graphicData uri="http://schemas.openxmlformats.org/drawingml/2006/table">
            <a:tbl>
              <a:tblPr firstRow="1" bandRow="1">
                <a:tableStyleId>{5C22544A-7EE6-4342-B048-85BDC9FD1C3A}</a:tableStyleId>
              </a:tblPr>
              <a:tblGrid>
                <a:gridCol w="1435100"/>
                <a:gridCol w="1435100"/>
                <a:gridCol w="1435100"/>
                <a:gridCol w="1435100"/>
                <a:gridCol w="1435100"/>
                <a:gridCol w="1435100"/>
              </a:tblGrid>
              <a:tr h="1123475">
                <a:tc>
                  <a:txBody>
                    <a:bodyPr/>
                    <a:lstStyle/>
                    <a:p>
                      <a:pPr algn="ctr"/>
                      <a:r>
                        <a:rPr lang="en-US" dirty="0" smtClean="0"/>
                        <a:t>Value</a:t>
                      </a:r>
                      <a:endParaRPr lang="en-US" dirty="0"/>
                    </a:p>
                  </a:txBody>
                  <a:tcPr/>
                </a:tc>
                <a:tc>
                  <a:txBody>
                    <a:bodyPr/>
                    <a:lstStyle/>
                    <a:p>
                      <a:pPr algn="ctr"/>
                      <a:r>
                        <a:rPr lang="en-US" dirty="0" smtClean="0"/>
                        <a:t>Condition criteria</a:t>
                      </a:r>
                      <a:endParaRPr lang="en-US" dirty="0"/>
                    </a:p>
                  </a:txBody>
                  <a:tcPr/>
                </a:tc>
                <a:tc>
                  <a:txBody>
                    <a:bodyPr/>
                    <a:lstStyle/>
                    <a:p>
                      <a:pPr algn="ctr"/>
                      <a:r>
                        <a:rPr lang="en-US" dirty="0" smtClean="0"/>
                        <a:t>Current</a:t>
                      </a:r>
                      <a:endParaRPr lang="en-US" dirty="0"/>
                    </a:p>
                  </a:txBody>
                  <a:tcPr/>
                </a:tc>
                <a:tc>
                  <a:txBody>
                    <a:bodyPr/>
                    <a:lstStyle/>
                    <a:p>
                      <a:pPr algn="ctr"/>
                      <a:r>
                        <a:rPr lang="en-US" dirty="0" smtClean="0"/>
                        <a:t>Desired</a:t>
                      </a:r>
                      <a:endParaRPr lang="en-US" dirty="0"/>
                    </a:p>
                  </a:txBody>
                  <a:tcPr/>
                </a:tc>
                <a:tc>
                  <a:txBody>
                    <a:bodyPr/>
                    <a:lstStyle/>
                    <a:p>
                      <a:pPr algn="ctr"/>
                      <a:r>
                        <a:rPr lang="en-US" dirty="0" smtClean="0"/>
                        <a:t>Priority</a:t>
                      </a:r>
                      <a:r>
                        <a:rPr lang="en-US" baseline="0" dirty="0" smtClean="0"/>
                        <a:t> Issues</a:t>
                      </a:r>
                      <a:endParaRPr lang="en-US" dirty="0"/>
                    </a:p>
                  </a:txBody>
                  <a:tcPr/>
                </a:tc>
                <a:tc>
                  <a:txBody>
                    <a:bodyPr/>
                    <a:lstStyle/>
                    <a:p>
                      <a:pPr algn="ctr"/>
                      <a:r>
                        <a:rPr lang="en-US" dirty="0" smtClean="0"/>
                        <a:t>Strategies</a:t>
                      </a:r>
                      <a:endParaRPr lang="en-US" dirty="0"/>
                    </a:p>
                  </a:txBody>
                  <a:tcPr/>
                </a:tc>
              </a:tr>
              <a:tr h="1067111">
                <a:tc>
                  <a:txBody>
                    <a:bodyPr/>
                    <a:lstStyle/>
                    <a:p>
                      <a:r>
                        <a:rPr lang="en-US" dirty="0" smtClean="0"/>
                        <a:t>Village</a:t>
                      </a:r>
                      <a:r>
                        <a:rPr lang="en-US" baseline="0" dirty="0" smtClean="0"/>
                        <a:t> site</a:t>
                      </a:r>
                      <a:endParaRPr lang="en-US" dirty="0"/>
                    </a:p>
                  </a:txBody>
                  <a:tcPr/>
                </a:tc>
                <a:tc>
                  <a:txBody>
                    <a:bodyPr/>
                    <a:lstStyle/>
                    <a:p>
                      <a:r>
                        <a:rPr lang="en-US" sz="1400" dirty="0" smtClean="0"/>
                        <a:t># signs of unnatural physical</a:t>
                      </a:r>
                      <a:r>
                        <a:rPr lang="en-US" sz="1400" baseline="0" dirty="0" smtClean="0"/>
                        <a:t> damage</a:t>
                      </a:r>
                      <a:endParaRPr lang="en-US" sz="1400" dirty="0"/>
                    </a:p>
                  </a:txBody>
                  <a:tcPr/>
                </a:tc>
                <a:tc>
                  <a:txBody>
                    <a:bodyPr/>
                    <a:lstStyle/>
                    <a:p>
                      <a:r>
                        <a:rPr lang="en-US" dirty="0" smtClean="0"/>
                        <a:t>Every</a:t>
                      </a:r>
                      <a:r>
                        <a:rPr lang="en-US" baseline="0" dirty="0" smtClean="0"/>
                        <a:t> visit, new signs are present</a:t>
                      </a:r>
                      <a:endParaRPr lang="en-US" dirty="0"/>
                    </a:p>
                  </a:txBody>
                  <a:tcPr/>
                </a:tc>
                <a:tc>
                  <a:txBody>
                    <a:bodyPr/>
                    <a:lstStyle/>
                    <a:p>
                      <a:r>
                        <a:rPr lang="en-US" dirty="0" smtClean="0"/>
                        <a:t>No new signs present</a:t>
                      </a:r>
                      <a:endParaRPr lang="en-US" dirty="0"/>
                    </a:p>
                  </a:txBody>
                  <a:tcPr/>
                </a:tc>
                <a:tc>
                  <a:txBody>
                    <a:bodyPr/>
                    <a:lstStyle/>
                    <a:p>
                      <a:r>
                        <a:rPr lang="en-US" dirty="0" smtClean="0"/>
                        <a:t>Incidental visitors from boats</a:t>
                      </a:r>
                      <a:endParaRPr lang="en-US" dirty="0"/>
                    </a:p>
                  </a:txBody>
                  <a:tcPr/>
                </a:tc>
                <a:tc>
                  <a:txBody>
                    <a:bodyPr/>
                    <a:lstStyle/>
                    <a:p>
                      <a:pPr>
                        <a:buFont typeface="Arial" charset="0"/>
                        <a:buChar char="•"/>
                      </a:pPr>
                      <a:r>
                        <a:rPr lang="en-US" sz="1600" dirty="0" smtClean="0"/>
                        <a:t>Outreach</a:t>
                      </a:r>
                      <a:r>
                        <a:rPr lang="en-US" sz="1600" baseline="0" dirty="0" smtClean="0"/>
                        <a:t> to boaters</a:t>
                      </a:r>
                    </a:p>
                    <a:p>
                      <a:pPr>
                        <a:buFont typeface="Arial" charset="0"/>
                        <a:buChar char="•"/>
                      </a:pPr>
                      <a:r>
                        <a:rPr lang="en-US" sz="1600" baseline="0" dirty="0" smtClean="0"/>
                        <a:t>Referrals coordinator discusses with users</a:t>
                      </a:r>
                      <a:endParaRPr lang="en-US" sz="1600" dirty="0"/>
                    </a:p>
                  </a:txBody>
                  <a:tcPr/>
                </a:tc>
              </a:tr>
              <a:tr h="650902">
                <a:tc>
                  <a:txBody>
                    <a:bodyPr/>
                    <a:lstStyle/>
                    <a:p>
                      <a:r>
                        <a:rPr lang="en-US" dirty="0" smtClean="0"/>
                        <a:t>Knowledge of Heritage</a:t>
                      </a:r>
                      <a:r>
                        <a:rPr lang="en-US" baseline="0" dirty="0" smtClean="0"/>
                        <a:t> and cultural resources</a:t>
                      </a:r>
                      <a:endParaRPr lang="en-US" dirty="0"/>
                    </a:p>
                  </a:txBody>
                  <a:tcPr/>
                </a:tc>
                <a:tc>
                  <a:txBody>
                    <a:bodyPr/>
                    <a:lstStyle/>
                    <a:p>
                      <a:pPr>
                        <a:buFont typeface="Arial" charset="0"/>
                        <a:buChar char="•"/>
                      </a:pPr>
                      <a:r>
                        <a:rPr lang="en-US" sz="1400" dirty="0" smtClean="0"/>
                        <a:t>% Arch Impact Assess completed with full descriptions</a:t>
                      </a:r>
                    </a:p>
                    <a:p>
                      <a:pPr>
                        <a:buFont typeface="Arial" charset="0"/>
                        <a:buChar char="•"/>
                      </a:pPr>
                      <a:r>
                        <a:rPr lang="en-US" sz="1400" baseline="0" dirty="0" smtClean="0"/>
                        <a:t> % AIA results available to the community</a:t>
                      </a:r>
                      <a:endParaRPr lang="en-US" dirty="0"/>
                    </a:p>
                  </a:txBody>
                  <a:tcPr/>
                </a:tc>
                <a:tc>
                  <a:txBody>
                    <a:bodyPr/>
                    <a:lstStyle/>
                    <a:p>
                      <a:pPr>
                        <a:buFont typeface="Arial" charset="0"/>
                        <a:buChar char="•"/>
                      </a:pPr>
                      <a:r>
                        <a:rPr lang="en-US" dirty="0" smtClean="0"/>
                        <a:t>50%</a:t>
                      </a:r>
                    </a:p>
                    <a:p>
                      <a:pPr>
                        <a:buFont typeface="Arial" charset="0"/>
                        <a:buChar char="•"/>
                      </a:pPr>
                      <a:endParaRPr lang="en-US" dirty="0" smtClean="0"/>
                    </a:p>
                    <a:p>
                      <a:pPr>
                        <a:buFont typeface="Arial" charset="0"/>
                        <a:buChar char="•"/>
                      </a:pPr>
                      <a:endParaRPr lang="en-US" dirty="0" smtClean="0"/>
                    </a:p>
                    <a:p>
                      <a:pPr>
                        <a:buFont typeface="Arial" charset="0"/>
                        <a:buChar char="•"/>
                      </a:pPr>
                      <a:r>
                        <a:rPr lang="en-US" dirty="0" smtClean="0"/>
                        <a:t>20%</a:t>
                      </a:r>
                      <a:endParaRPr lang="en-US" dirty="0"/>
                    </a:p>
                  </a:txBody>
                  <a:tcPr/>
                </a:tc>
                <a:tc>
                  <a:txBody>
                    <a:bodyPr/>
                    <a:lstStyle/>
                    <a:p>
                      <a:pPr>
                        <a:buFont typeface="Arial" charset="0"/>
                        <a:buChar char="•"/>
                      </a:pPr>
                      <a:r>
                        <a:rPr lang="en-US" dirty="0" smtClean="0"/>
                        <a:t>90%</a:t>
                      </a:r>
                    </a:p>
                    <a:p>
                      <a:pPr>
                        <a:buFont typeface="Arial" charset="0"/>
                        <a:buChar char="•"/>
                      </a:pPr>
                      <a:endParaRPr lang="en-US" dirty="0" smtClean="0"/>
                    </a:p>
                    <a:p>
                      <a:pPr>
                        <a:buFont typeface="Arial" charset="0"/>
                        <a:buChar char="•"/>
                      </a:pPr>
                      <a:endParaRPr lang="en-US" dirty="0" smtClean="0"/>
                    </a:p>
                    <a:p>
                      <a:pPr>
                        <a:buFont typeface="Arial" charset="0"/>
                        <a:buChar char="•"/>
                      </a:pPr>
                      <a:r>
                        <a:rPr lang="en-US" dirty="0" smtClean="0"/>
                        <a:t>90%</a:t>
                      </a:r>
                      <a:endParaRPr lang="en-US" dirty="0"/>
                    </a:p>
                  </a:txBody>
                  <a:tcPr/>
                </a:tc>
                <a:tc>
                  <a:txBody>
                    <a:bodyPr/>
                    <a:lstStyle/>
                    <a:p>
                      <a:pPr>
                        <a:buFont typeface="Arial" pitchFamily="34" charset="0"/>
                        <a:buChar char="•"/>
                      </a:pPr>
                      <a:r>
                        <a:rPr lang="en-US" dirty="0" smtClean="0"/>
                        <a:t>Arch professionals not available</a:t>
                      </a:r>
                    </a:p>
                    <a:p>
                      <a:pPr>
                        <a:buFont typeface="Arial" pitchFamily="34" charset="0"/>
                        <a:buChar char="•"/>
                      </a:pPr>
                      <a:r>
                        <a:rPr lang="en-US" dirty="0" smtClean="0"/>
                        <a:t>$$ for AIAs</a:t>
                      </a:r>
                      <a:endParaRPr lang="en-US" dirty="0"/>
                    </a:p>
                  </a:txBody>
                  <a:tcPr/>
                </a:tc>
                <a:tc>
                  <a:txBody>
                    <a:bodyPr/>
                    <a:lstStyle/>
                    <a:p>
                      <a:pPr>
                        <a:buFont typeface="Arial" pitchFamily="34" charset="0"/>
                        <a:buChar char="•"/>
                      </a:pPr>
                      <a:r>
                        <a:rPr lang="en-US" sz="1600" dirty="0" smtClean="0"/>
                        <a:t>Collaborate with universities</a:t>
                      </a:r>
                    </a:p>
                    <a:p>
                      <a:pPr>
                        <a:buFont typeface="Arial" pitchFamily="34" charset="0"/>
                        <a:buChar char="•"/>
                      </a:pPr>
                      <a:r>
                        <a:rPr lang="en-US" sz="1600" dirty="0" smtClean="0"/>
                        <a:t>Require</a:t>
                      </a:r>
                      <a:r>
                        <a:rPr lang="en-US" sz="1600" baseline="0" dirty="0" smtClean="0"/>
                        <a:t> AIAs for all development</a:t>
                      </a:r>
                    </a:p>
                    <a:p>
                      <a:pPr>
                        <a:buFont typeface="Arial" pitchFamily="34" charset="0"/>
                        <a:buChar char="•"/>
                      </a:pPr>
                      <a:r>
                        <a:rPr lang="en-US" sz="1600" baseline="0" dirty="0" smtClean="0"/>
                        <a:t>Grant applications</a:t>
                      </a:r>
                      <a:endParaRPr lang="en-US" sz="1600" dirty="0"/>
                    </a:p>
                  </a:txBody>
                  <a:tcPr/>
                </a:tc>
              </a:tr>
              <a:tr h="650902">
                <a:tc>
                  <a:txBody>
                    <a:bodyPr/>
                    <a:lstStyle/>
                    <a:p>
                      <a:r>
                        <a:rPr lang="en-US" dirty="0" smtClean="0"/>
                        <a:t>Understand of traditional values</a:t>
                      </a:r>
                      <a:endParaRPr lang="en-US" dirty="0"/>
                    </a:p>
                  </a:txBody>
                  <a:tcPr/>
                </a:tc>
                <a:tc>
                  <a:txBody>
                    <a:bodyPr/>
                    <a:lstStyle/>
                    <a:p>
                      <a:r>
                        <a:rPr lang="en-US" sz="1400" dirty="0" smtClean="0"/>
                        <a:t># of unpermitted</a:t>
                      </a:r>
                      <a:r>
                        <a:rPr lang="en-US" sz="1400" baseline="0" dirty="0" smtClean="0"/>
                        <a:t> recordings or photographs of traditional dances &amp; stories</a:t>
                      </a:r>
                      <a:endParaRPr lang="en-US" sz="1400" dirty="0"/>
                    </a:p>
                  </a:txBody>
                  <a:tcPr/>
                </a:tc>
                <a:tc>
                  <a:txBody>
                    <a:bodyPr/>
                    <a:lstStyle/>
                    <a:p>
                      <a:r>
                        <a:rPr lang="en-US" dirty="0" smtClean="0"/>
                        <a:t>15/ year</a:t>
                      </a:r>
                      <a:endParaRPr lang="en-US" dirty="0"/>
                    </a:p>
                  </a:txBody>
                  <a:tcPr/>
                </a:tc>
                <a:tc>
                  <a:txBody>
                    <a:bodyPr/>
                    <a:lstStyle/>
                    <a:p>
                      <a:r>
                        <a:rPr lang="en-US" dirty="0" smtClean="0"/>
                        <a:t>1/ year</a:t>
                      </a:r>
                      <a:endParaRPr lang="en-US" dirty="0"/>
                    </a:p>
                  </a:txBody>
                  <a:tcPr/>
                </a:tc>
                <a:tc>
                  <a:txBody>
                    <a:bodyPr/>
                    <a:lstStyle/>
                    <a:p>
                      <a:r>
                        <a:rPr lang="en-US" dirty="0" smtClean="0"/>
                        <a:t>Uninformed visitors</a:t>
                      </a:r>
                      <a:endParaRPr lang="en-US" dirty="0"/>
                    </a:p>
                  </a:txBody>
                  <a:tcPr/>
                </a:tc>
                <a:tc>
                  <a:txBody>
                    <a:bodyPr/>
                    <a:lstStyle/>
                    <a:p>
                      <a:pPr>
                        <a:buFont typeface="Arial" pitchFamily="34" charset="0"/>
                        <a:buChar char="•"/>
                      </a:pPr>
                      <a:r>
                        <a:rPr lang="en-US" sz="1400" dirty="0" smtClean="0"/>
                        <a:t>Outreach to visitors on web</a:t>
                      </a:r>
                    </a:p>
                    <a:p>
                      <a:pPr>
                        <a:buFont typeface="Arial" pitchFamily="34" charset="0"/>
                        <a:buChar char="•"/>
                      </a:pPr>
                      <a:r>
                        <a:rPr lang="en-US" sz="1400" dirty="0" smtClean="0"/>
                        <a:t>Announcement at start of performances</a:t>
                      </a:r>
                      <a:endParaRPr lang="en-US" sz="1400" dirty="0"/>
                    </a:p>
                  </a:txBody>
                  <a:tcPr/>
                </a:tc>
              </a:tr>
            </a:tbl>
          </a:graphicData>
        </a:graphic>
      </p:graphicFrame>
      <p:sp>
        <p:nvSpPr>
          <p:cNvPr id="5" name="TextBox 4"/>
          <p:cNvSpPr txBox="1"/>
          <p:nvPr/>
        </p:nvSpPr>
        <p:spPr>
          <a:xfrm>
            <a:off x="3048000" y="152400"/>
            <a:ext cx="2777042" cy="369332"/>
          </a:xfrm>
          <a:prstGeom prst="rect">
            <a:avLst/>
          </a:prstGeom>
          <a:noFill/>
        </p:spPr>
        <p:txBody>
          <a:bodyPr wrap="none" rtlCol="0">
            <a:spAutoFit/>
          </a:bodyPr>
          <a:lstStyle/>
          <a:p>
            <a:r>
              <a:rPr lang="en-US" dirty="0" smtClean="0"/>
              <a:t>Examples of how this works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Priority values </a:t>
            </a:r>
            <a:endParaRPr lang="en-US" dirty="0"/>
          </a:p>
        </p:txBody>
      </p:sp>
      <p:sp>
        <p:nvSpPr>
          <p:cNvPr id="3" name="Content Placeholder 2"/>
          <p:cNvSpPr>
            <a:spLocks noGrp="1"/>
          </p:cNvSpPr>
          <p:nvPr>
            <p:ph idx="1"/>
          </p:nvPr>
        </p:nvSpPr>
        <p:spPr/>
        <p:txBody>
          <a:bodyPr/>
          <a:lstStyle/>
          <a:p>
            <a:r>
              <a:rPr lang="en-US" dirty="0" smtClean="0"/>
              <a:t>Identify different types of cultural heritage values - </a:t>
            </a:r>
            <a:r>
              <a:rPr lang="en-US" sz="1800" dirty="0" smtClean="0"/>
              <a:t>can be based on:</a:t>
            </a:r>
          </a:p>
          <a:p>
            <a:pPr lvl="1"/>
            <a:r>
              <a:rPr lang="en-US" dirty="0" smtClean="0"/>
              <a:t>Common location:</a:t>
            </a:r>
            <a:r>
              <a:rPr lang="en-US" sz="1400" dirty="0" smtClean="0"/>
              <a:t> e.g. same watershed, same family or clan territory, same village</a:t>
            </a:r>
          </a:p>
          <a:p>
            <a:pPr lvl="1"/>
            <a:r>
              <a:rPr lang="en-US" dirty="0" smtClean="0"/>
              <a:t>Common use or importance: </a:t>
            </a:r>
            <a:r>
              <a:rPr lang="en-US" sz="1400" dirty="0" smtClean="0"/>
              <a:t>especially for objects or even CMTs</a:t>
            </a:r>
          </a:p>
          <a:p>
            <a:pPr lvl="1"/>
            <a:r>
              <a:rPr lang="en-US" dirty="0" smtClean="0"/>
              <a:t>Common form: </a:t>
            </a:r>
            <a:r>
              <a:rPr lang="en-US" sz="1400" dirty="0" smtClean="0"/>
              <a:t>e.g. village sites, movable artifacts, canoes, poles</a:t>
            </a:r>
          </a:p>
          <a:p>
            <a:pPr lvl="1"/>
            <a:r>
              <a:rPr lang="en-US" dirty="0" smtClean="0"/>
              <a:t>Unique or rare objects:</a:t>
            </a:r>
            <a:r>
              <a:rPr lang="en-US" sz="1400" dirty="0" smtClean="0"/>
              <a:t> equivalent to species fine filter in natural values</a:t>
            </a:r>
            <a:endParaRPr lang="en-US" dirty="0"/>
          </a:p>
        </p:txBody>
      </p:sp>
      <p:sp>
        <p:nvSpPr>
          <p:cNvPr id="4" name="Content Placeholder 2"/>
          <p:cNvSpPr txBox="1">
            <a:spLocks/>
          </p:cNvSpPr>
          <p:nvPr/>
        </p:nvSpPr>
        <p:spPr>
          <a:xfrm>
            <a:off x="609600" y="5638800"/>
            <a:ext cx="8229600" cy="533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400" b="0" i="0" u="none" strike="noStrike" kern="1200" cap="none" spc="0" normalizeH="0" baseline="0" noProof="0" dirty="0" smtClean="0">
                <a:ln>
                  <a:noFill/>
                </a:ln>
                <a:solidFill>
                  <a:schemeClr val="tx1"/>
                </a:solidFill>
                <a:effectLst/>
                <a:uLnTx/>
                <a:uFillTx/>
                <a:latin typeface="+mn-lt"/>
                <a:ea typeface="+mn-ea"/>
                <a:cs typeface="+mn-cs"/>
              </a:rPr>
              <a:t>If not all values are important for management or conservation, page 7 of the </a:t>
            </a:r>
            <a:r>
              <a:rPr kumimoji="0" lang="en-US" sz="1400" b="0" i="0" u="none" strike="noStrike" kern="1200" cap="none" spc="0" normalizeH="0" baseline="0" noProof="0" dirty="0" err="1" smtClean="0">
                <a:ln>
                  <a:noFill/>
                </a:ln>
                <a:solidFill>
                  <a:schemeClr val="tx1"/>
                </a:solidFill>
                <a:effectLst/>
                <a:uLnTx/>
                <a:uFillTx/>
                <a:latin typeface="+mn-lt"/>
                <a:ea typeface="+mn-ea"/>
                <a:cs typeface="+mn-cs"/>
              </a:rPr>
              <a:t>pdf</a:t>
            </a:r>
            <a:r>
              <a:rPr kumimoji="0" lang="en-US" sz="1400" b="0" i="0" u="none" strike="noStrike" kern="1200" cap="none" spc="0" normalizeH="0" baseline="0" noProof="0" dirty="0" smtClean="0">
                <a:ln>
                  <a:noFill/>
                </a:ln>
                <a:solidFill>
                  <a:schemeClr val="tx1"/>
                </a:solidFill>
                <a:effectLst/>
                <a:uLnTx/>
                <a:uFillTx/>
                <a:latin typeface="+mn-lt"/>
                <a:ea typeface="+mn-ea"/>
                <a:cs typeface="+mn-cs"/>
              </a:rPr>
              <a:t> gives some ideas of ways to prioritize those that are most important for a focus of the management plan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&amp; 3. Current and desired condition</a:t>
            </a:r>
            <a:br>
              <a:rPr lang="en-US" dirty="0" smtClean="0"/>
            </a:br>
            <a:r>
              <a:rPr lang="en-US" sz="2000" dirty="0" smtClean="0"/>
              <a:t>of TANGIBLE VALUES</a:t>
            </a:r>
            <a:endParaRPr lang="en-US" dirty="0"/>
          </a:p>
        </p:txBody>
      </p:sp>
      <p:sp>
        <p:nvSpPr>
          <p:cNvPr id="3" name="Content Placeholder 2"/>
          <p:cNvSpPr>
            <a:spLocks noGrp="1"/>
          </p:cNvSpPr>
          <p:nvPr>
            <p:ph idx="1"/>
          </p:nvPr>
        </p:nvSpPr>
        <p:spPr/>
        <p:txBody>
          <a:bodyPr>
            <a:normAutofit/>
          </a:bodyPr>
          <a:lstStyle/>
          <a:p>
            <a:r>
              <a:rPr lang="en-US" sz="1600" dirty="0" smtClean="0"/>
              <a:t>This step is used to determine whether active management is required.</a:t>
            </a:r>
          </a:p>
          <a:p>
            <a:r>
              <a:rPr lang="en-US" sz="1600" dirty="0" smtClean="0"/>
              <a:t>Identify criteria upon which to describe the current condition.</a:t>
            </a:r>
          </a:p>
          <a:p>
            <a:r>
              <a:rPr lang="en-US" dirty="0" smtClean="0"/>
              <a:t>3 types of criteria for </a:t>
            </a:r>
            <a:r>
              <a:rPr lang="en-US" smtClean="0"/>
              <a:t>evaluating condition:</a:t>
            </a:r>
            <a:endParaRPr lang="en-US" dirty="0" smtClean="0"/>
          </a:p>
          <a:p>
            <a:pPr marL="971550" lvl="1" indent="-514350">
              <a:buAutoNum type="arabicPeriod"/>
            </a:pPr>
            <a:r>
              <a:rPr lang="en-US" dirty="0" smtClean="0"/>
              <a:t>Conceptual content - </a:t>
            </a:r>
            <a:r>
              <a:rPr lang="en-US" sz="1400" dirty="0" smtClean="0"/>
              <a:t>how well the value reflects socio/cultural significance</a:t>
            </a:r>
          </a:p>
          <a:p>
            <a:pPr marL="971550" lvl="1" indent="-514350">
              <a:buAutoNum type="arabicPeriod"/>
            </a:pPr>
            <a:r>
              <a:rPr lang="en-US" dirty="0" smtClean="0"/>
              <a:t>Physical condition - </a:t>
            </a:r>
            <a:r>
              <a:rPr lang="en-US" sz="1400" dirty="0" smtClean="0"/>
              <a:t>how deteriorated is the physical object</a:t>
            </a:r>
          </a:p>
          <a:p>
            <a:pPr marL="971550" lvl="1" indent="-514350">
              <a:buAutoNum type="arabicPeriod"/>
            </a:pPr>
            <a:r>
              <a:rPr lang="en-US" dirty="0" smtClean="0"/>
              <a:t>Natural and social context -</a:t>
            </a:r>
            <a:r>
              <a:rPr lang="en-US" sz="1400" dirty="0" smtClean="0"/>
              <a:t> status of the environmental regimes (light, temperature, flooding, etc…) and the social factors (e.g. understanding in the community, land tenure, etc…) that are important to maintaining the condition of the value</a:t>
            </a:r>
            <a:endParaRPr lang="en-US" dirty="0" smtClean="0"/>
          </a:p>
          <a:p>
            <a:pPr marL="971550" lvl="1" indent="-514350">
              <a:buNone/>
            </a:pPr>
            <a:endParaRPr lang="en-US" sz="1400" dirty="0" smtClean="0"/>
          </a:p>
          <a:p>
            <a:pPr marL="971550" lvl="1" indent="-514350">
              <a:buNone/>
            </a:pPr>
            <a:r>
              <a:rPr lang="en-US" sz="1400" dirty="0" smtClean="0"/>
              <a:t>Page 8 and 9 of the </a:t>
            </a:r>
            <a:r>
              <a:rPr lang="en-US" sz="1400" dirty="0" err="1" smtClean="0"/>
              <a:t>pdf</a:t>
            </a:r>
            <a:r>
              <a:rPr lang="en-US" sz="1400" dirty="0" smtClean="0"/>
              <a:t> discuss this in more detail</a:t>
            </a:r>
          </a:p>
          <a:p>
            <a:pPr marL="971550" lvl="1" indent="-514350">
              <a:buNone/>
            </a:pPr>
            <a:endParaRPr lang="en-US" sz="1400" dirty="0"/>
          </a:p>
          <a:p>
            <a:pPr marL="971550" lvl="1" indent="-514350">
              <a:buNone/>
            </a:pPr>
            <a:r>
              <a:rPr lang="en-US" sz="1400" dirty="0" smtClean="0"/>
              <a:t>Once the criteria have been identified, assess current condition and what is the desired condition to determine whether active management is needed</a:t>
            </a:r>
            <a:endParaRPr lang="en-US" sz="1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04800" y="944880"/>
          <a:ext cx="8153400" cy="5608320"/>
        </p:xfrm>
        <a:graphic>
          <a:graphicData uri="http://schemas.openxmlformats.org/drawingml/2006/table">
            <a:tbl>
              <a:tblPr firstRow="1" bandRow="1">
                <a:tableStyleId>{5C22544A-7EE6-4342-B048-85BDC9FD1C3A}</a:tableStyleId>
              </a:tblPr>
              <a:tblGrid>
                <a:gridCol w="1676400"/>
                <a:gridCol w="1615440"/>
                <a:gridCol w="4861560"/>
              </a:tblGrid>
              <a:tr h="370840">
                <a:tc>
                  <a:txBody>
                    <a:bodyPr/>
                    <a:lstStyle/>
                    <a:p>
                      <a:pPr marL="0" marR="0">
                        <a:spcBef>
                          <a:spcPts val="0"/>
                        </a:spcBef>
                        <a:spcAft>
                          <a:spcPts val="0"/>
                        </a:spcAft>
                      </a:pPr>
                      <a:r>
                        <a:rPr lang="en-US" sz="1200" b="1" dirty="0" smtClean="0">
                          <a:latin typeface="Arial"/>
                          <a:ea typeface="SimSun"/>
                        </a:rPr>
                        <a:t>Criteria</a:t>
                      </a:r>
                      <a:endParaRPr lang="en-US" sz="1200" dirty="0">
                        <a:latin typeface="Times New Roman"/>
                        <a:ea typeface="SimSun"/>
                      </a:endParaRPr>
                    </a:p>
                  </a:txBody>
                  <a:tcPr marL="68580" marR="68580" marT="0" marB="0"/>
                </a:tc>
                <a:tc>
                  <a:txBody>
                    <a:bodyPr/>
                    <a:lstStyle/>
                    <a:p>
                      <a:pPr marL="0" marR="0">
                        <a:spcBef>
                          <a:spcPts val="0"/>
                        </a:spcBef>
                        <a:spcAft>
                          <a:spcPts val="0"/>
                        </a:spcAft>
                      </a:pPr>
                      <a:r>
                        <a:rPr lang="en-US" sz="1200" b="1" dirty="0" smtClean="0">
                          <a:latin typeface="Arial"/>
                          <a:ea typeface="SimSun"/>
                        </a:rPr>
                        <a:t>Details</a:t>
                      </a:r>
                      <a:endParaRPr lang="en-US" sz="1200" dirty="0">
                        <a:latin typeface="Times New Roman"/>
                        <a:ea typeface="SimSun"/>
                      </a:endParaRPr>
                    </a:p>
                  </a:txBody>
                  <a:tcPr marL="68580" marR="68580" marT="0" marB="0"/>
                </a:tc>
                <a:tc>
                  <a:txBody>
                    <a:bodyPr/>
                    <a:lstStyle/>
                    <a:p>
                      <a:pPr marL="0" marR="0">
                        <a:spcBef>
                          <a:spcPts val="0"/>
                        </a:spcBef>
                        <a:spcAft>
                          <a:spcPts val="0"/>
                        </a:spcAft>
                      </a:pPr>
                      <a:r>
                        <a:rPr lang="en-US" sz="1200" b="1" dirty="0" smtClean="0">
                          <a:latin typeface="Arial"/>
                          <a:ea typeface="SimSun"/>
                        </a:rPr>
                        <a:t>Indicator (that is measured)</a:t>
                      </a:r>
                      <a:endParaRPr lang="en-US" sz="1200" dirty="0">
                        <a:latin typeface="Times New Roman"/>
                        <a:ea typeface="SimSun"/>
                      </a:endParaRPr>
                    </a:p>
                  </a:txBody>
                  <a:tcPr marL="68580" marR="68580" marT="0" marB="0"/>
                </a:tc>
              </a:tr>
              <a:tr h="370840">
                <a:tc rowSpan="7">
                  <a:txBody>
                    <a:bodyPr/>
                    <a:lstStyle/>
                    <a:p>
                      <a:pPr marL="0" marR="0">
                        <a:spcBef>
                          <a:spcPts val="0"/>
                        </a:spcBef>
                        <a:spcAft>
                          <a:spcPts val="0"/>
                        </a:spcAft>
                      </a:pPr>
                      <a:r>
                        <a:rPr lang="en-US" sz="1200">
                          <a:latin typeface="Arial"/>
                          <a:ea typeface="SimSun"/>
                        </a:rPr>
                        <a:t>Corresondence/ connection</a:t>
                      </a:r>
                      <a:endParaRPr lang="en-US" sz="1200">
                        <a:latin typeface="Times New Roman"/>
                        <a:ea typeface="SimSun"/>
                      </a:endParaRPr>
                    </a:p>
                  </a:txBody>
                  <a:tcPr marL="68580" marR="68580" marT="0" marB="0"/>
                </a:tc>
                <a:tc rowSpan="5">
                  <a:txBody>
                    <a:bodyPr/>
                    <a:lstStyle/>
                    <a:p>
                      <a:pPr marL="0" marR="0">
                        <a:spcBef>
                          <a:spcPts val="0"/>
                        </a:spcBef>
                        <a:spcAft>
                          <a:spcPts val="0"/>
                        </a:spcAft>
                      </a:pPr>
                      <a:r>
                        <a:rPr lang="en-US" sz="1200">
                          <a:latin typeface="Arial"/>
                          <a:ea typeface="SimSun"/>
                        </a:rPr>
                        <a:t>Permanence of the message</a:t>
                      </a:r>
                      <a:endParaRPr lang="en-US" sz="1200">
                        <a:latin typeface="Times New Roman"/>
                        <a:ea typeface="SimSun"/>
                      </a:endParaRPr>
                    </a:p>
                  </a:txBody>
                  <a:tcPr marL="68580" marR="68580" marT="0" marB="0"/>
                </a:tc>
                <a:tc>
                  <a:txBody>
                    <a:bodyPr/>
                    <a:lstStyle/>
                    <a:p>
                      <a:pPr marL="0" marR="0">
                        <a:spcBef>
                          <a:spcPts val="0"/>
                        </a:spcBef>
                        <a:spcAft>
                          <a:spcPts val="0"/>
                        </a:spcAft>
                      </a:pPr>
                      <a:r>
                        <a:rPr lang="en-US" sz="1200" dirty="0">
                          <a:latin typeface="Arial"/>
                          <a:ea typeface="SimSun"/>
                        </a:rPr>
                        <a:t>Degree of permanence of the value</a:t>
                      </a:r>
                      <a:endParaRPr lang="en-US" sz="1200" dirty="0">
                        <a:latin typeface="Times New Roman"/>
                        <a:ea typeface="SimSun"/>
                      </a:endParaRPr>
                    </a:p>
                  </a:txBody>
                  <a:tcPr marL="68580" marR="68580" marT="0" marB="0"/>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200">
                          <a:latin typeface="Arial"/>
                          <a:ea typeface="SimSun"/>
                        </a:rPr>
                        <a:t>% similarity to the original content and practice </a:t>
                      </a:r>
                      <a:endParaRPr lang="en-US" sz="1200">
                        <a:latin typeface="Times New Roman"/>
                        <a:ea typeface="SimSun"/>
                      </a:endParaRPr>
                    </a:p>
                  </a:txBody>
                  <a:tcPr marL="68580" marR="68580" marT="0" marB="0"/>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200">
                          <a:latin typeface="Arial"/>
                          <a:ea typeface="SimSun"/>
                        </a:rPr>
                        <a:t># or % of people involved in the cultural practice</a:t>
                      </a:r>
                      <a:endParaRPr lang="en-US" sz="1200">
                        <a:latin typeface="Times New Roman"/>
                        <a:ea typeface="SimSun"/>
                      </a:endParaRPr>
                    </a:p>
                  </a:txBody>
                  <a:tcPr marL="68580" marR="68580" marT="0" marB="0"/>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200">
                          <a:latin typeface="Arial"/>
                          <a:ea typeface="SimSun"/>
                        </a:rPr>
                        <a:t>Degree of credibility</a:t>
                      </a:r>
                      <a:endParaRPr lang="en-US" sz="1200">
                        <a:latin typeface="Times New Roman"/>
                        <a:ea typeface="SimSun"/>
                      </a:endParaRPr>
                    </a:p>
                  </a:txBody>
                  <a:tcPr marL="68580" marR="68580" marT="0" marB="0"/>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200">
                          <a:latin typeface="Arial"/>
                          <a:ea typeface="SimSun"/>
                        </a:rPr>
                        <a:t>Uniformity of knowledge</a:t>
                      </a:r>
                      <a:endParaRPr lang="en-US" sz="1200">
                        <a:latin typeface="Times New Roman"/>
                        <a:ea typeface="SimSun"/>
                      </a:endParaRPr>
                    </a:p>
                  </a:txBody>
                  <a:tcPr marL="68580" marR="68580" marT="0" marB="0"/>
                </a:tc>
              </a:tr>
              <a:tr h="370840">
                <a:tc vMerge="1">
                  <a:txBody>
                    <a:bodyPr/>
                    <a:lstStyle/>
                    <a:p>
                      <a:endParaRPr lang="en-US"/>
                    </a:p>
                  </a:txBody>
                  <a:tcPr/>
                </a:tc>
                <a:tc>
                  <a:txBody>
                    <a:bodyPr/>
                    <a:lstStyle/>
                    <a:p>
                      <a:pPr marL="0" marR="0">
                        <a:spcBef>
                          <a:spcPts val="0"/>
                        </a:spcBef>
                        <a:spcAft>
                          <a:spcPts val="0"/>
                        </a:spcAft>
                      </a:pPr>
                      <a:r>
                        <a:rPr lang="en-US" sz="1200">
                          <a:latin typeface="Arial"/>
                          <a:ea typeface="SimSun"/>
                        </a:rPr>
                        <a:t>Scientific information available</a:t>
                      </a:r>
                      <a:endParaRPr lang="en-US" sz="1200">
                        <a:latin typeface="Times New Roman"/>
                        <a:ea typeface="SimSun"/>
                      </a:endParaRPr>
                    </a:p>
                  </a:txBody>
                  <a:tcPr marL="68580" marR="68580" marT="0" marB="0"/>
                </a:tc>
                <a:tc>
                  <a:txBody>
                    <a:bodyPr/>
                    <a:lstStyle/>
                    <a:p>
                      <a:pPr marL="0" marR="0">
                        <a:spcBef>
                          <a:spcPts val="0"/>
                        </a:spcBef>
                        <a:spcAft>
                          <a:spcPts val="0"/>
                        </a:spcAft>
                      </a:pPr>
                      <a:r>
                        <a:rPr lang="en-US" sz="1200">
                          <a:latin typeface="Arial"/>
                          <a:ea typeface="SimSun"/>
                        </a:rPr>
                        <a:t># of publications on the topic</a:t>
                      </a:r>
                      <a:endParaRPr lang="en-US" sz="1200">
                        <a:latin typeface="Times New Roman"/>
                        <a:ea typeface="SimSun"/>
                      </a:endParaRPr>
                    </a:p>
                  </a:txBody>
                  <a:tcPr marL="68580" marR="68580" marT="0" marB="0"/>
                </a:tc>
              </a:tr>
              <a:tr h="370840">
                <a:tc vMerge="1">
                  <a:txBody>
                    <a:bodyPr/>
                    <a:lstStyle/>
                    <a:p>
                      <a:endParaRPr lang="en-US"/>
                    </a:p>
                  </a:txBody>
                  <a:tcPr/>
                </a:tc>
                <a:tc>
                  <a:txBody>
                    <a:bodyPr/>
                    <a:lstStyle/>
                    <a:p>
                      <a:pPr marL="0" marR="0">
                        <a:spcBef>
                          <a:spcPts val="0"/>
                        </a:spcBef>
                        <a:spcAft>
                          <a:spcPts val="0"/>
                        </a:spcAft>
                      </a:pPr>
                      <a:r>
                        <a:rPr lang="en-US" sz="1200">
                          <a:latin typeface="Arial"/>
                          <a:ea typeface="SimSun"/>
                        </a:rPr>
                        <a:t>Functionality</a:t>
                      </a:r>
                      <a:endParaRPr lang="en-US" sz="1200">
                        <a:latin typeface="Times New Roman"/>
                        <a:ea typeface="SimSun"/>
                      </a:endParaRPr>
                    </a:p>
                  </a:txBody>
                  <a:tcPr marL="68580" marR="68580" marT="0" marB="0"/>
                </a:tc>
                <a:tc>
                  <a:txBody>
                    <a:bodyPr/>
                    <a:lstStyle/>
                    <a:p>
                      <a:pPr marL="0" marR="0">
                        <a:spcBef>
                          <a:spcPts val="0"/>
                        </a:spcBef>
                        <a:spcAft>
                          <a:spcPts val="0"/>
                        </a:spcAft>
                      </a:pPr>
                      <a:r>
                        <a:rPr lang="en-US" sz="1200">
                          <a:latin typeface="Arial"/>
                          <a:ea typeface="SimSun"/>
                        </a:rPr>
                        <a:t>Degree that the population identifies with the value</a:t>
                      </a:r>
                      <a:endParaRPr lang="en-US" sz="1200">
                        <a:latin typeface="Times New Roman"/>
                        <a:ea typeface="SimSun"/>
                      </a:endParaRPr>
                    </a:p>
                  </a:txBody>
                  <a:tcPr marL="68580" marR="68580" marT="0" marB="0"/>
                </a:tc>
              </a:tr>
              <a:tr h="157480">
                <a:tc>
                  <a:txBody>
                    <a:bodyPr/>
                    <a:lstStyle/>
                    <a:p>
                      <a:pPr marL="0" marR="0">
                        <a:spcBef>
                          <a:spcPts val="0"/>
                        </a:spcBef>
                        <a:spcAft>
                          <a:spcPts val="0"/>
                        </a:spcAft>
                      </a:pPr>
                      <a:endParaRPr lang="en-US" sz="1200">
                        <a:latin typeface="Arial"/>
                        <a:ea typeface="SimSun"/>
                      </a:endParaRPr>
                    </a:p>
                  </a:txBody>
                  <a:tcPr marL="68580" marR="68580" marT="0" marB="0"/>
                </a:tc>
                <a:tc>
                  <a:txBody>
                    <a:bodyPr/>
                    <a:lstStyle/>
                    <a:p>
                      <a:pPr marL="0" marR="0">
                        <a:spcBef>
                          <a:spcPts val="0"/>
                        </a:spcBef>
                        <a:spcAft>
                          <a:spcPts val="0"/>
                        </a:spcAft>
                      </a:pPr>
                      <a:endParaRPr lang="en-US" sz="1200">
                        <a:latin typeface="Arial"/>
                        <a:ea typeface="SimSun"/>
                      </a:endParaRPr>
                    </a:p>
                  </a:txBody>
                  <a:tcPr marL="68580" marR="68580" marT="0" marB="0"/>
                </a:tc>
                <a:tc>
                  <a:txBody>
                    <a:bodyPr/>
                    <a:lstStyle/>
                    <a:p>
                      <a:pPr marL="0" marR="0">
                        <a:spcBef>
                          <a:spcPts val="0"/>
                        </a:spcBef>
                        <a:spcAft>
                          <a:spcPts val="0"/>
                        </a:spcAft>
                      </a:pPr>
                      <a:endParaRPr lang="en-US" sz="1200">
                        <a:latin typeface="Arial"/>
                        <a:ea typeface="SimSun"/>
                      </a:endParaRPr>
                    </a:p>
                  </a:txBody>
                  <a:tcPr marL="68580" marR="68580" marT="0" marB="0"/>
                </a:tc>
              </a:tr>
              <a:tr h="370840">
                <a:tc rowSpan="3">
                  <a:txBody>
                    <a:bodyPr/>
                    <a:lstStyle/>
                    <a:p>
                      <a:pPr marL="0" marR="0">
                        <a:spcBef>
                          <a:spcPts val="0"/>
                        </a:spcBef>
                        <a:spcAft>
                          <a:spcPts val="0"/>
                        </a:spcAft>
                      </a:pPr>
                      <a:r>
                        <a:rPr lang="en-US" sz="1200">
                          <a:latin typeface="Arial"/>
                          <a:ea typeface="SimSun"/>
                        </a:rPr>
                        <a:t>Transmission</a:t>
                      </a:r>
                      <a:endParaRPr lang="en-US" sz="1200">
                        <a:latin typeface="Times New Roman"/>
                        <a:ea typeface="SimSun"/>
                      </a:endParaRPr>
                    </a:p>
                  </a:txBody>
                  <a:tcPr marL="68580" marR="68580" marT="0" marB="0"/>
                </a:tc>
                <a:tc rowSpan="3">
                  <a:txBody>
                    <a:bodyPr/>
                    <a:lstStyle/>
                    <a:p>
                      <a:pPr marL="0" marR="0">
                        <a:spcBef>
                          <a:spcPts val="0"/>
                        </a:spcBef>
                        <a:spcAft>
                          <a:spcPts val="0"/>
                        </a:spcAft>
                      </a:pPr>
                      <a:r>
                        <a:rPr lang="en-US" sz="1200">
                          <a:latin typeface="Arial"/>
                          <a:ea typeface="SimSun"/>
                        </a:rPr>
                        <a:t>Transmission of the value or knowledge</a:t>
                      </a:r>
                      <a:endParaRPr lang="en-US" sz="1200">
                        <a:latin typeface="Times New Roman"/>
                        <a:ea typeface="SimSun"/>
                      </a:endParaRPr>
                    </a:p>
                  </a:txBody>
                  <a:tcPr marL="68580" marR="68580" marT="0" marB="0"/>
                </a:tc>
                <a:tc>
                  <a:txBody>
                    <a:bodyPr/>
                    <a:lstStyle/>
                    <a:p>
                      <a:pPr marL="0" marR="0">
                        <a:spcBef>
                          <a:spcPts val="0"/>
                        </a:spcBef>
                        <a:spcAft>
                          <a:spcPts val="0"/>
                        </a:spcAft>
                      </a:pPr>
                      <a:r>
                        <a:rPr lang="en-US" sz="1200">
                          <a:latin typeface="Arial"/>
                          <a:ea typeface="SimSun"/>
                        </a:rPr>
                        <a:t>Strength of the transmission mechanisms (can be measured using interviews, polls, and statistical analysis)</a:t>
                      </a:r>
                      <a:endParaRPr lang="en-US" sz="1200">
                        <a:latin typeface="Times New Roman"/>
                        <a:ea typeface="SimSun"/>
                      </a:endParaRPr>
                    </a:p>
                  </a:txBody>
                  <a:tcPr marL="68580" marR="68580" marT="0" marB="0"/>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200">
                          <a:latin typeface="Arial"/>
                          <a:ea typeface="SimSun"/>
                        </a:rPr>
                        <a:t># of community activities a year that permit or allow transmission of the intangible cultural value</a:t>
                      </a:r>
                      <a:endParaRPr lang="en-US" sz="1200">
                        <a:latin typeface="Times New Roman"/>
                        <a:ea typeface="SimSun"/>
                      </a:endParaRPr>
                    </a:p>
                  </a:txBody>
                  <a:tcPr marL="68580" marR="68580" marT="0" marB="0"/>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200">
                          <a:latin typeface="Arial"/>
                          <a:ea typeface="SimSun"/>
                        </a:rPr>
                        <a:t>Degree of knowledge about the cultural values in the formal educational curriculum</a:t>
                      </a:r>
                      <a:endParaRPr lang="en-US" sz="1200">
                        <a:latin typeface="Times New Roman"/>
                        <a:ea typeface="SimSun"/>
                      </a:endParaRPr>
                    </a:p>
                  </a:txBody>
                  <a:tcPr marL="68580" marR="68580" marT="0" marB="0"/>
                </a:tc>
              </a:tr>
              <a:tr h="233680">
                <a:tc>
                  <a:txBody>
                    <a:bodyPr/>
                    <a:lstStyle/>
                    <a:p>
                      <a:pPr marL="0" marR="0">
                        <a:spcBef>
                          <a:spcPts val="0"/>
                        </a:spcBef>
                        <a:spcAft>
                          <a:spcPts val="0"/>
                        </a:spcAft>
                      </a:pPr>
                      <a:endParaRPr lang="en-US" sz="1200">
                        <a:latin typeface="Arial"/>
                        <a:ea typeface="SimSun"/>
                      </a:endParaRPr>
                    </a:p>
                  </a:txBody>
                  <a:tcPr marL="68580" marR="68580" marT="0" marB="0"/>
                </a:tc>
                <a:tc>
                  <a:txBody>
                    <a:bodyPr/>
                    <a:lstStyle/>
                    <a:p>
                      <a:pPr marL="0" marR="0">
                        <a:spcBef>
                          <a:spcPts val="0"/>
                        </a:spcBef>
                        <a:spcAft>
                          <a:spcPts val="0"/>
                        </a:spcAft>
                      </a:pPr>
                      <a:endParaRPr lang="en-US" sz="1200">
                        <a:latin typeface="Arial"/>
                        <a:ea typeface="SimSun"/>
                      </a:endParaRPr>
                    </a:p>
                  </a:txBody>
                  <a:tcPr marL="68580" marR="68580" marT="0" marB="0"/>
                </a:tc>
                <a:tc>
                  <a:txBody>
                    <a:bodyPr/>
                    <a:lstStyle/>
                    <a:p>
                      <a:pPr marL="0" marR="0">
                        <a:spcBef>
                          <a:spcPts val="0"/>
                        </a:spcBef>
                        <a:spcAft>
                          <a:spcPts val="0"/>
                        </a:spcAft>
                      </a:pPr>
                      <a:endParaRPr lang="en-US" sz="1200">
                        <a:latin typeface="Arial"/>
                        <a:ea typeface="SimSun"/>
                      </a:endParaRPr>
                    </a:p>
                  </a:txBody>
                  <a:tcPr marL="68580" marR="68580" marT="0" marB="0"/>
                </a:tc>
              </a:tr>
              <a:tr h="370840">
                <a:tc rowSpan="3">
                  <a:txBody>
                    <a:bodyPr/>
                    <a:lstStyle/>
                    <a:p>
                      <a:pPr marL="0" marR="0">
                        <a:spcBef>
                          <a:spcPts val="0"/>
                        </a:spcBef>
                        <a:spcAft>
                          <a:spcPts val="0"/>
                        </a:spcAft>
                      </a:pPr>
                      <a:r>
                        <a:rPr lang="en-US" sz="1200">
                          <a:latin typeface="Arial"/>
                          <a:ea typeface="SimSun"/>
                        </a:rPr>
                        <a:t>Context</a:t>
                      </a:r>
                      <a:endParaRPr lang="en-US" sz="1200">
                        <a:latin typeface="Times New Roman"/>
                        <a:ea typeface="SimSun"/>
                      </a:endParaRPr>
                    </a:p>
                  </a:txBody>
                  <a:tcPr marL="68580" marR="68580" marT="0" marB="0"/>
                </a:tc>
                <a:tc rowSpan="2">
                  <a:txBody>
                    <a:bodyPr/>
                    <a:lstStyle/>
                    <a:p>
                      <a:pPr marL="0" marR="0">
                        <a:spcBef>
                          <a:spcPts val="0"/>
                        </a:spcBef>
                        <a:spcAft>
                          <a:spcPts val="0"/>
                        </a:spcAft>
                      </a:pPr>
                      <a:r>
                        <a:rPr lang="en-US" sz="1200">
                          <a:latin typeface="Arial"/>
                          <a:ea typeface="SimSun"/>
                        </a:rPr>
                        <a:t>Institutional support (technical, financial, and political)</a:t>
                      </a:r>
                      <a:endParaRPr lang="en-US" sz="1200">
                        <a:latin typeface="Times New Roman"/>
                        <a:ea typeface="SimSun"/>
                      </a:endParaRPr>
                    </a:p>
                  </a:txBody>
                  <a:tcPr marL="68580" marR="68580" marT="0" marB="0"/>
                </a:tc>
                <a:tc>
                  <a:txBody>
                    <a:bodyPr/>
                    <a:lstStyle/>
                    <a:p>
                      <a:pPr marL="0" marR="0">
                        <a:spcBef>
                          <a:spcPts val="0"/>
                        </a:spcBef>
                        <a:spcAft>
                          <a:spcPts val="0"/>
                        </a:spcAft>
                      </a:pPr>
                      <a:r>
                        <a:rPr lang="en-US" sz="1200">
                          <a:latin typeface="Arial"/>
                          <a:ea typeface="SimSun"/>
                        </a:rPr>
                        <a:t>Level of support in state institutions/government</a:t>
                      </a:r>
                      <a:endParaRPr lang="en-US" sz="1200">
                        <a:latin typeface="Times New Roman"/>
                        <a:ea typeface="SimSun"/>
                      </a:endParaRPr>
                    </a:p>
                  </a:txBody>
                  <a:tcPr marL="68580" marR="68580" marT="0" marB="0"/>
                </a:tc>
              </a:tr>
              <a:tr h="370840">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200">
                          <a:latin typeface="Arial"/>
                          <a:ea typeface="SimSun"/>
                        </a:rPr>
                        <a:t>Level of support in NGOs</a:t>
                      </a:r>
                      <a:endParaRPr lang="en-US" sz="1200">
                        <a:latin typeface="Times New Roman"/>
                        <a:ea typeface="SimSun"/>
                      </a:endParaRPr>
                    </a:p>
                  </a:txBody>
                  <a:tcPr marL="68580" marR="68580" marT="0" marB="0"/>
                </a:tc>
              </a:tr>
              <a:tr h="370840">
                <a:tc vMerge="1">
                  <a:txBody>
                    <a:bodyPr/>
                    <a:lstStyle/>
                    <a:p>
                      <a:endParaRPr lang="en-US"/>
                    </a:p>
                  </a:txBody>
                  <a:tcPr/>
                </a:tc>
                <a:tc>
                  <a:txBody>
                    <a:bodyPr/>
                    <a:lstStyle/>
                    <a:p>
                      <a:pPr marL="0" marR="0">
                        <a:spcBef>
                          <a:spcPts val="0"/>
                        </a:spcBef>
                        <a:spcAft>
                          <a:spcPts val="0"/>
                        </a:spcAft>
                      </a:pPr>
                      <a:r>
                        <a:rPr lang="en-US" sz="1200">
                          <a:latin typeface="Arial"/>
                          <a:ea typeface="SimSun"/>
                        </a:rPr>
                        <a:t>Legal framework</a:t>
                      </a:r>
                      <a:endParaRPr lang="en-US" sz="1200">
                        <a:latin typeface="Times New Roman"/>
                        <a:ea typeface="SimSun"/>
                      </a:endParaRPr>
                    </a:p>
                  </a:txBody>
                  <a:tcPr marL="68580" marR="68580" marT="0" marB="0"/>
                </a:tc>
                <a:tc>
                  <a:txBody>
                    <a:bodyPr/>
                    <a:lstStyle/>
                    <a:p>
                      <a:pPr marL="0" marR="0">
                        <a:spcBef>
                          <a:spcPts val="0"/>
                        </a:spcBef>
                        <a:spcAft>
                          <a:spcPts val="0"/>
                        </a:spcAft>
                      </a:pPr>
                      <a:r>
                        <a:rPr lang="en-US" sz="1200" dirty="0">
                          <a:latin typeface="Arial"/>
                          <a:ea typeface="SimSun"/>
                        </a:rPr>
                        <a:t>Degree of protection or promotion given to the cultural value by the laws (national, global, regional, local)</a:t>
                      </a:r>
                      <a:endParaRPr lang="en-US" sz="1200" dirty="0">
                        <a:latin typeface="Times New Roman"/>
                        <a:ea typeface="SimSun"/>
                      </a:endParaRPr>
                    </a:p>
                  </a:txBody>
                  <a:tcPr marL="68580" marR="68580" marT="0" marB="0"/>
                </a:tc>
              </a:tr>
            </a:tbl>
          </a:graphicData>
        </a:graphic>
      </p:graphicFrame>
      <p:sp>
        <p:nvSpPr>
          <p:cNvPr id="6" name="TextBox 5"/>
          <p:cNvSpPr txBox="1"/>
          <p:nvPr/>
        </p:nvSpPr>
        <p:spPr>
          <a:xfrm>
            <a:off x="2514600" y="228600"/>
            <a:ext cx="3686907" cy="646331"/>
          </a:xfrm>
          <a:prstGeom prst="rect">
            <a:avLst/>
          </a:prstGeom>
          <a:noFill/>
        </p:spPr>
        <p:txBody>
          <a:bodyPr wrap="none" rtlCol="0">
            <a:spAutoFit/>
          </a:bodyPr>
          <a:lstStyle/>
          <a:p>
            <a:r>
              <a:rPr lang="en-US" dirty="0" smtClean="0"/>
              <a:t>2 &amp; 3 For INTANGIBLE VALUES</a:t>
            </a:r>
          </a:p>
          <a:p>
            <a:r>
              <a:rPr lang="en-US" dirty="0" smtClean="0"/>
              <a:t>Criteria to use for assessing condition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Key Issues </a:t>
            </a:r>
            <a:endParaRPr lang="en-US" dirty="0"/>
          </a:p>
        </p:txBody>
      </p:sp>
      <p:sp>
        <p:nvSpPr>
          <p:cNvPr id="3" name="Content Placeholder 2"/>
          <p:cNvSpPr>
            <a:spLocks noGrp="1"/>
          </p:cNvSpPr>
          <p:nvPr>
            <p:ph idx="1"/>
          </p:nvPr>
        </p:nvSpPr>
        <p:spPr/>
        <p:txBody>
          <a:bodyPr>
            <a:normAutofit/>
          </a:bodyPr>
          <a:lstStyle/>
          <a:p>
            <a:pPr>
              <a:buNone/>
            </a:pPr>
            <a:r>
              <a:rPr lang="en-US" sz="2400" dirty="0" smtClean="0"/>
              <a:t>For values with current conditions ≠ desired condition….</a:t>
            </a:r>
          </a:p>
          <a:p>
            <a:pPr marL="457200" indent="-457200">
              <a:buAutoNum type="alphaUcPeriod"/>
            </a:pPr>
            <a:r>
              <a:rPr lang="en-US" sz="2000" dirty="0" smtClean="0"/>
              <a:t>Identify the consequences of degradation and the sources of degradation </a:t>
            </a:r>
          </a:p>
          <a:p>
            <a:pPr marL="457200" indent="-457200">
              <a:buAutoNum type="alphaUcPeriod"/>
            </a:pPr>
            <a:r>
              <a:rPr lang="en-US" sz="2000" dirty="0" smtClean="0"/>
              <a:t>Find the most important sources of degradation</a:t>
            </a:r>
            <a:endParaRPr lang="en-US" sz="2000" dirty="0"/>
          </a:p>
        </p:txBody>
      </p:sp>
      <p:sp>
        <p:nvSpPr>
          <p:cNvPr id="4" name="Rectangle 1027"/>
          <p:cNvSpPr txBox="1">
            <a:spLocks noChangeArrowheads="1"/>
          </p:cNvSpPr>
          <p:nvPr/>
        </p:nvSpPr>
        <p:spPr>
          <a:xfrm>
            <a:off x="304800" y="2743200"/>
            <a:ext cx="3962400" cy="1524000"/>
          </a:xfrm>
          <a:prstGeom prst="rect">
            <a:avLst/>
          </a:prstGeom>
          <a:solidFill>
            <a:srgbClr val="33CC33"/>
          </a:solidFill>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None/>
              <a:tabLst/>
              <a:defRPr/>
            </a:pPr>
            <a:r>
              <a:rPr kumimoji="0" lang="en-US" b="0" i="0" u="none" strike="noStrike" kern="1200" cap="none" spc="0" normalizeH="0" baseline="0" noProof="0" dirty="0" smtClean="0">
                <a:ln>
                  <a:noFill/>
                </a:ln>
                <a:solidFill>
                  <a:schemeClr val="tx1"/>
                </a:solidFill>
                <a:effectLst/>
                <a:uLnTx/>
                <a:uFillTx/>
                <a:latin typeface="Arial" charset="0"/>
                <a:ea typeface="+mn-ea"/>
                <a:cs typeface="+mn-cs"/>
              </a:rPr>
              <a:t>Deterioration effects – e.g.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Arial" charset="0"/>
                <a:ea typeface="+mn-ea"/>
                <a:cs typeface="+mn-cs"/>
              </a:rPr>
              <a:t>Loss of Conceptual Meaning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Arial" charset="0"/>
                <a:ea typeface="+mn-ea"/>
                <a:cs typeface="+mn-cs"/>
              </a:rPr>
              <a:t>Destruction</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b="0" i="0" u="none" strike="noStrike" kern="1200" cap="none" spc="0" normalizeH="0" baseline="0" noProof="0" dirty="0" smtClean="0">
                <a:ln>
                  <a:noFill/>
                </a:ln>
                <a:solidFill>
                  <a:schemeClr val="tx1"/>
                </a:solidFill>
                <a:effectLst/>
                <a:uLnTx/>
                <a:uFillTx/>
                <a:latin typeface="Arial" charset="0"/>
                <a:ea typeface="+mn-ea"/>
                <a:cs typeface="+mn-cs"/>
              </a:rPr>
              <a:t>Loss of traditional knowledge</a:t>
            </a:r>
          </a:p>
        </p:txBody>
      </p:sp>
      <p:sp>
        <p:nvSpPr>
          <p:cNvPr id="5" name="Text Box 1028"/>
          <p:cNvSpPr txBox="1">
            <a:spLocks noChangeArrowheads="1"/>
          </p:cNvSpPr>
          <p:nvPr/>
        </p:nvSpPr>
        <p:spPr bwMode="auto">
          <a:xfrm>
            <a:off x="4495800" y="2743200"/>
            <a:ext cx="4572000" cy="1754326"/>
          </a:xfrm>
          <a:prstGeom prst="rect">
            <a:avLst/>
          </a:prstGeom>
          <a:solidFill>
            <a:srgbClr val="FF9900"/>
          </a:solidFill>
          <a:ln w="12700">
            <a:noFill/>
            <a:miter lim="800000"/>
            <a:headEnd type="none" w="sm" len="sm"/>
            <a:tailEnd type="none" w="sm" len="sm"/>
          </a:ln>
          <a:effectLst/>
        </p:spPr>
        <p:txBody>
          <a:bodyPr>
            <a:spAutoFit/>
          </a:bodyPr>
          <a:lstStyle/>
          <a:p>
            <a:pPr marL="346075" indent="-346075"/>
            <a:r>
              <a:rPr lang="en-US" dirty="0" smtClean="0">
                <a:latin typeface="Arial" charset="0"/>
              </a:rPr>
              <a:t>Causes </a:t>
            </a:r>
            <a:r>
              <a:rPr lang="en-US" dirty="0">
                <a:latin typeface="Arial" charset="0"/>
              </a:rPr>
              <a:t>of </a:t>
            </a:r>
            <a:r>
              <a:rPr lang="en-US" dirty="0" smtClean="0">
                <a:latin typeface="Arial" charset="0"/>
              </a:rPr>
              <a:t>Deterioration – e.g.</a:t>
            </a:r>
            <a:endParaRPr lang="en-US" dirty="0">
              <a:latin typeface="Arial" charset="0"/>
            </a:endParaRPr>
          </a:p>
          <a:p>
            <a:pPr marL="346075" indent="-346075">
              <a:buFontTx/>
              <a:buChar char="•"/>
            </a:pPr>
            <a:r>
              <a:rPr lang="en-US" dirty="0">
                <a:latin typeface="Arial" charset="0"/>
              </a:rPr>
              <a:t>Weathering</a:t>
            </a:r>
          </a:p>
          <a:p>
            <a:pPr marL="346075" indent="-346075">
              <a:buFontTx/>
              <a:buChar char="•"/>
            </a:pPr>
            <a:r>
              <a:rPr lang="en-US" dirty="0">
                <a:latin typeface="Arial" charset="0"/>
              </a:rPr>
              <a:t>Looting</a:t>
            </a:r>
          </a:p>
          <a:p>
            <a:pPr marL="346075" indent="-346075">
              <a:buFontTx/>
              <a:buChar char="•"/>
            </a:pPr>
            <a:r>
              <a:rPr lang="en-US" dirty="0">
                <a:latin typeface="Arial" charset="0"/>
              </a:rPr>
              <a:t>Inadequate management of tourism</a:t>
            </a:r>
          </a:p>
          <a:p>
            <a:pPr marL="346075" indent="-346075">
              <a:buFontTx/>
              <a:buChar char="•"/>
            </a:pPr>
            <a:r>
              <a:rPr lang="en-US" dirty="0">
                <a:latin typeface="Arial" charset="0"/>
              </a:rPr>
              <a:t>Lack of institutional support for local/native culture</a:t>
            </a:r>
            <a:endParaRPr lang="en-US" sz="2000" dirty="0">
              <a:latin typeface="Arial" charset="0"/>
            </a:endParaRPr>
          </a:p>
        </p:txBody>
      </p:sp>
      <p:sp>
        <p:nvSpPr>
          <p:cNvPr id="6" name="AutoShape 1030"/>
          <p:cNvSpPr>
            <a:spLocks noChangeArrowheads="1"/>
          </p:cNvSpPr>
          <p:nvPr/>
        </p:nvSpPr>
        <p:spPr bwMode="auto">
          <a:xfrm>
            <a:off x="1905000" y="4495800"/>
            <a:ext cx="685800" cy="762000"/>
          </a:xfrm>
          <a:prstGeom prst="downArrow">
            <a:avLst>
              <a:gd name="adj1" fmla="val 50000"/>
              <a:gd name="adj2" fmla="val 27778"/>
            </a:avLst>
          </a:prstGeom>
          <a:solidFill>
            <a:srgbClr val="33CC33"/>
          </a:solidFill>
          <a:ln w="12700">
            <a:solidFill>
              <a:schemeClr val="tx1"/>
            </a:solidFill>
            <a:miter lim="800000"/>
            <a:headEnd type="none" w="sm" len="sm"/>
            <a:tailEnd type="none" w="sm" len="sm"/>
          </a:ln>
          <a:effectLst/>
        </p:spPr>
        <p:txBody>
          <a:bodyPr wrap="none" anchor="ctr"/>
          <a:lstStyle/>
          <a:p>
            <a:endParaRPr lang="en-US"/>
          </a:p>
        </p:txBody>
      </p:sp>
      <p:sp>
        <p:nvSpPr>
          <p:cNvPr id="7" name="AutoShape 1031"/>
          <p:cNvSpPr>
            <a:spLocks noChangeArrowheads="1"/>
          </p:cNvSpPr>
          <p:nvPr/>
        </p:nvSpPr>
        <p:spPr bwMode="auto">
          <a:xfrm>
            <a:off x="6248400" y="4572000"/>
            <a:ext cx="609600" cy="871537"/>
          </a:xfrm>
          <a:prstGeom prst="downArrow">
            <a:avLst>
              <a:gd name="adj1" fmla="val 50000"/>
              <a:gd name="adj2" fmla="val 35742"/>
            </a:avLst>
          </a:prstGeom>
          <a:solidFill>
            <a:srgbClr val="FF9900"/>
          </a:solidFill>
          <a:ln w="12700">
            <a:solidFill>
              <a:schemeClr val="tx1"/>
            </a:solidFill>
            <a:miter lim="800000"/>
            <a:headEnd type="none" w="sm" len="sm"/>
            <a:tailEnd type="none" w="sm" len="sm"/>
          </a:ln>
          <a:effectLst/>
        </p:spPr>
        <p:txBody>
          <a:bodyPr wrap="none" anchor="ctr"/>
          <a:lstStyle/>
          <a:p>
            <a:endParaRPr lang="en-US"/>
          </a:p>
        </p:txBody>
      </p:sp>
      <p:sp>
        <p:nvSpPr>
          <p:cNvPr id="8" name="Rectangle 1032"/>
          <p:cNvSpPr>
            <a:spLocks noChangeArrowheads="1"/>
          </p:cNvSpPr>
          <p:nvPr/>
        </p:nvSpPr>
        <p:spPr bwMode="auto">
          <a:xfrm>
            <a:off x="838200" y="5410200"/>
            <a:ext cx="2795614" cy="1027974"/>
          </a:xfrm>
          <a:prstGeom prst="rect">
            <a:avLst/>
          </a:prstGeom>
          <a:solidFill>
            <a:srgbClr val="33CC33"/>
          </a:solidFill>
          <a:ln w="12700">
            <a:noFill/>
            <a:miter lim="800000"/>
            <a:headEnd type="none" w="sm" len="sm"/>
            <a:tailEnd type="none" w="sm" len="sm"/>
          </a:ln>
          <a:effectLst/>
        </p:spPr>
        <p:txBody>
          <a:bodyPr wrap="square">
            <a:spAutoFit/>
          </a:bodyPr>
          <a:lstStyle/>
          <a:p>
            <a:pPr lvl="1" indent="-342900"/>
            <a:r>
              <a:rPr lang="en-US" sz="1600" dirty="0">
                <a:latin typeface="Arial" charset="0"/>
              </a:rPr>
              <a:t>Prioritization criteria:</a:t>
            </a:r>
          </a:p>
          <a:p>
            <a:pPr lvl="1" indent="-342900">
              <a:lnSpc>
                <a:spcPct val="80000"/>
              </a:lnSpc>
              <a:spcBef>
                <a:spcPct val="50000"/>
              </a:spcBef>
              <a:buFontTx/>
              <a:buChar char="•"/>
            </a:pPr>
            <a:r>
              <a:rPr lang="en-US" sz="1600" dirty="0">
                <a:latin typeface="Arial" charset="0"/>
              </a:rPr>
              <a:t>Severity or Intensity</a:t>
            </a:r>
          </a:p>
          <a:p>
            <a:pPr lvl="1" indent="-342900">
              <a:spcBef>
                <a:spcPct val="50000"/>
              </a:spcBef>
              <a:buFontTx/>
              <a:buChar char="•"/>
            </a:pPr>
            <a:r>
              <a:rPr lang="en-US" sz="1600" dirty="0">
                <a:latin typeface="Arial" charset="0"/>
              </a:rPr>
              <a:t>Scope	</a:t>
            </a:r>
          </a:p>
        </p:txBody>
      </p:sp>
      <p:sp>
        <p:nvSpPr>
          <p:cNvPr id="9" name="Rectangle 1033"/>
          <p:cNvSpPr>
            <a:spLocks noChangeArrowheads="1"/>
          </p:cNvSpPr>
          <p:nvPr/>
        </p:nvSpPr>
        <p:spPr bwMode="auto">
          <a:xfrm>
            <a:off x="5410200" y="5486400"/>
            <a:ext cx="2209800" cy="1003352"/>
          </a:xfrm>
          <a:prstGeom prst="rect">
            <a:avLst/>
          </a:prstGeom>
          <a:solidFill>
            <a:srgbClr val="FF9900"/>
          </a:solidFill>
          <a:ln w="12700">
            <a:noFill/>
            <a:miter lim="800000"/>
            <a:headEnd type="none" w="sm" len="sm"/>
            <a:tailEnd type="none" w="sm" len="sm"/>
          </a:ln>
          <a:effectLst/>
        </p:spPr>
        <p:txBody>
          <a:bodyPr wrap="square">
            <a:spAutoFit/>
          </a:bodyPr>
          <a:lstStyle/>
          <a:p>
            <a:pPr>
              <a:lnSpc>
                <a:spcPct val="90000"/>
              </a:lnSpc>
            </a:pPr>
            <a:r>
              <a:rPr lang="en-US" sz="1600" dirty="0">
                <a:latin typeface="Arial" charset="0"/>
              </a:rPr>
              <a:t>Prioritization criteria:</a:t>
            </a:r>
          </a:p>
          <a:p>
            <a:pPr marL="461963" lvl="1" indent="-347663">
              <a:lnSpc>
                <a:spcPct val="90000"/>
              </a:lnSpc>
              <a:spcBef>
                <a:spcPct val="50000"/>
              </a:spcBef>
              <a:buFontTx/>
              <a:buChar char="•"/>
            </a:pPr>
            <a:r>
              <a:rPr lang="en-US" sz="1600" dirty="0" smtClean="0">
                <a:latin typeface="Arial" charset="0"/>
              </a:rPr>
              <a:t>Importance</a:t>
            </a:r>
            <a:endParaRPr lang="en-US" sz="1600" dirty="0">
              <a:latin typeface="Arial" charset="0"/>
            </a:endParaRPr>
          </a:p>
          <a:p>
            <a:pPr marL="461963" lvl="1" indent="-347663">
              <a:lnSpc>
                <a:spcPct val="90000"/>
              </a:lnSpc>
              <a:spcBef>
                <a:spcPct val="50000"/>
              </a:spcBef>
              <a:buFontTx/>
              <a:buChar char="•"/>
            </a:pPr>
            <a:r>
              <a:rPr lang="en-US" sz="1600" dirty="0">
                <a:latin typeface="Arial" charset="0"/>
              </a:rPr>
              <a:t>Irreversibility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additive="base">
                                        <p:cTn id="7" dur="500" fill="hold"/>
                                        <p:tgtEl>
                                          <p:spTgt spid="4">
                                            <p:bg/>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bg/>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 calcmode="lin" valueType="num">
                                      <p:cBhvr additive="base">
                                        <p:cTn id="37" dur="500" fill="hold"/>
                                        <p:tgtEl>
                                          <p:spTgt spid="6"/>
                                        </p:tgtEl>
                                        <p:attrNameLst>
                                          <p:attrName>ppt_x</p:attrName>
                                        </p:attrNameLst>
                                      </p:cBhvr>
                                      <p:tavLst>
                                        <p:tav tm="0">
                                          <p:val>
                                            <p:strVal val="0-#ppt_w/2"/>
                                          </p:val>
                                        </p:tav>
                                        <p:tav tm="100000">
                                          <p:val>
                                            <p:strVal val="#ppt_x"/>
                                          </p:val>
                                        </p:tav>
                                      </p:tavLst>
                                    </p:anim>
                                    <p:anim calcmode="lin" valueType="num">
                                      <p:cBhvr additive="base">
                                        <p:cTn id="3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
                                            <p:bg/>
                                          </p:spTgt>
                                        </p:tgtEl>
                                        <p:attrNameLst>
                                          <p:attrName>style.visibility</p:attrName>
                                        </p:attrNameLst>
                                      </p:cBhvr>
                                      <p:to>
                                        <p:strVal val="visible"/>
                                      </p:to>
                                    </p:set>
                                    <p:anim calcmode="lin" valueType="num">
                                      <p:cBhvr additive="base">
                                        <p:cTn id="43" dur="500" fill="hold"/>
                                        <p:tgtEl>
                                          <p:spTgt spid="8">
                                            <p:bg/>
                                          </p:spTgt>
                                        </p:tgtEl>
                                        <p:attrNameLst>
                                          <p:attrName>ppt_x</p:attrName>
                                        </p:attrNameLst>
                                      </p:cBhvr>
                                      <p:tavLst>
                                        <p:tav tm="0">
                                          <p:val>
                                            <p:strVal val="0-#ppt_w/2"/>
                                          </p:val>
                                        </p:tav>
                                        <p:tav tm="100000">
                                          <p:val>
                                            <p:strVal val="#ppt_x"/>
                                          </p:val>
                                        </p:tav>
                                      </p:tavLst>
                                    </p:anim>
                                    <p:anim calcmode="lin" valueType="num">
                                      <p:cBhvr additive="base">
                                        <p:cTn id="44" dur="500" fill="hold"/>
                                        <p:tgtEl>
                                          <p:spTgt spid="8">
                                            <p:bg/>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
                                            <p:txEl>
                                              <p:pRg st="0" end="0"/>
                                            </p:txEl>
                                          </p:spTgt>
                                        </p:tgtEl>
                                        <p:attrNameLst>
                                          <p:attrName>style.visibility</p:attrName>
                                        </p:attrNameLst>
                                      </p:cBhvr>
                                      <p:to>
                                        <p:strVal val="visible"/>
                                      </p:to>
                                    </p:set>
                                    <p:anim calcmode="lin" valueType="num">
                                      <p:cBhvr additive="base">
                                        <p:cTn id="49"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
                                            <p:txEl>
                                              <p:pRg st="1" end="1"/>
                                            </p:txEl>
                                          </p:spTgt>
                                        </p:tgtEl>
                                        <p:attrNameLst>
                                          <p:attrName>style.visibility</p:attrName>
                                        </p:attrNameLst>
                                      </p:cBhvr>
                                      <p:to>
                                        <p:strVal val="visible"/>
                                      </p:to>
                                    </p:set>
                                    <p:anim calcmode="lin" valueType="num">
                                      <p:cBhvr additive="base">
                                        <p:cTn id="55" dur="500" fill="hold"/>
                                        <p:tgtEl>
                                          <p:spTgt spid="8">
                                            <p:txEl>
                                              <p:pRg st="1" end="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
                                            <p:txEl>
                                              <p:pRg st="2" end="2"/>
                                            </p:txEl>
                                          </p:spTgt>
                                        </p:tgtEl>
                                        <p:attrNameLst>
                                          <p:attrName>style.visibility</p:attrName>
                                        </p:attrNameLst>
                                      </p:cBhvr>
                                      <p:to>
                                        <p:strVal val="visible"/>
                                      </p:to>
                                    </p:set>
                                    <p:anim calcmode="lin" valueType="num">
                                      <p:cBhvr additive="base">
                                        <p:cTn id="61" dur="500" fill="hold"/>
                                        <p:tgtEl>
                                          <p:spTgt spid="8">
                                            <p:txEl>
                                              <p:pRg st="2" end="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8">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grpId="0" nodeType="clickEffect">
                                  <p:stCondLst>
                                    <p:cond delay="0"/>
                                  </p:stCondLst>
                                  <p:childTnLst>
                                    <p:set>
                                      <p:cBhvr>
                                        <p:cTn id="66" dur="1" fill="hold">
                                          <p:stCondLst>
                                            <p:cond delay="0"/>
                                          </p:stCondLst>
                                        </p:cTn>
                                        <p:tgtEl>
                                          <p:spTgt spid="5">
                                            <p:bg/>
                                          </p:spTgt>
                                        </p:tgtEl>
                                        <p:attrNameLst>
                                          <p:attrName>style.visibility</p:attrName>
                                        </p:attrNameLst>
                                      </p:cBhvr>
                                      <p:to>
                                        <p:strVal val="visible"/>
                                      </p:to>
                                    </p:set>
                                    <p:anim calcmode="lin" valueType="num">
                                      <p:cBhvr additive="base">
                                        <p:cTn id="67" dur="500" fill="hold"/>
                                        <p:tgtEl>
                                          <p:spTgt spid="5">
                                            <p:bg/>
                                          </p:spTgt>
                                        </p:tgtEl>
                                        <p:attrNameLst>
                                          <p:attrName>ppt_x</p:attrName>
                                        </p:attrNameLst>
                                      </p:cBhvr>
                                      <p:tavLst>
                                        <p:tav tm="0">
                                          <p:val>
                                            <p:strVal val="1+#ppt_w/2"/>
                                          </p:val>
                                        </p:tav>
                                        <p:tav tm="100000">
                                          <p:val>
                                            <p:strVal val="#ppt_x"/>
                                          </p:val>
                                        </p:tav>
                                      </p:tavLst>
                                    </p:anim>
                                    <p:anim calcmode="lin" valueType="num">
                                      <p:cBhvr additive="base">
                                        <p:cTn id="68" dur="500" fill="hold"/>
                                        <p:tgtEl>
                                          <p:spTgt spid="5">
                                            <p:bg/>
                                          </p:spTgt>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2" fill="hold" grpId="0" nodeType="clickEffect">
                                  <p:stCondLst>
                                    <p:cond delay="0"/>
                                  </p:stCondLst>
                                  <p:childTnLst>
                                    <p:set>
                                      <p:cBhvr>
                                        <p:cTn id="72" dur="1" fill="hold">
                                          <p:stCondLst>
                                            <p:cond delay="0"/>
                                          </p:stCondLst>
                                        </p:cTn>
                                        <p:tgtEl>
                                          <p:spTgt spid="5">
                                            <p:txEl>
                                              <p:pRg st="0" end="0"/>
                                            </p:txEl>
                                          </p:spTgt>
                                        </p:tgtEl>
                                        <p:attrNameLst>
                                          <p:attrName>style.visibility</p:attrName>
                                        </p:attrNameLst>
                                      </p:cBhvr>
                                      <p:to>
                                        <p:strVal val="visible"/>
                                      </p:to>
                                    </p:set>
                                    <p:anim calcmode="lin" valueType="num">
                                      <p:cBhvr additive="base">
                                        <p:cTn id="73"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2" fill="hold" grpId="0" nodeType="clickEffect">
                                  <p:stCondLst>
                                    <p:cond delay="0"/>
                                  </p:stCondLst>
                                  <p:childTnLst>
                                    <p:set>
                                      <p:cBhvr>
                                        <p:cTn id="78" dur="1" fill="hold">
                                          <p:stCondLst>
                                            <p:cond delay="0"/>
                                          </p:stCondLst>
                                        </p:cTn>
                                        <p:tgtEl>
                                          <p:spTgt spid="5">
                                            <p:txEl>
                                              <p:pRg st="1" end="1"/>
                                            </p:txEl>
                                          </p:spTgt>
                                        </p:tgtEl>
                                        <p:attrNameLst>
                                          <p:attrName>style.visibility</p:attrName>
                                        </p:attrNameLst>
                                      </p:cBhvr>
                                      <p:to>
                                        <p:strVal val="visible"/>
                                      </p:to>
                                    </p:set>
                                    <p:anim calcmode="lin" valueType="num">
                                      <p:cBhvr additive="base">
                                        <p:cTn id="79" dur="500" fill="hold"/>
                                        <p:tgtEl>
                                          <p:spTgt spid="5">
                                            <p:txEl>
                                              <p:pRg st="1" end="1"/>
                                            </p:txEl>
                                          </p:spTgt>
                                        </p:tgtEl>
                                        <p:attrNameLst>
                                          <p:attrName>ppt_x</p:attrName>
                                        </p:attrNameLst>
                                      </p:cBhvr>
                                      <p:tavLst>
                                        <p:tav tm="0">
                                          <p:val>
                                            <p:strVal val="1+#ppt_w/2"/>
                                          </p:val>
                                        </p:tav>
                                        <p:tav tm="100000">
                                          <p:val>
                                            <p:strVal val="#ppt_x"/>
                                          </p:val>
                                        </p:tav>
                                      </p:tavLst>
                                    </p:anim>
                                    <p:anim calcmode="lin" valueType="num">
                                      <p:cBhvr additive="base">
                                        <p:cTn id="80" dur="500" fill="hold"/>
                                        <p:tgtEl>
                                          <p:spTgt spid="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2" fill="hold" grpId="0" nodeType="clickEffect">
                                  <p:stCondLst>
                                    <p:cond delay="0"/>
                                  </p:stCondLst>
                                  <p:childTnLst>
                                    <p:set>
                                      <p:cBhvr>
                                        <p:cTn id="84" dur="1" fill="hold">
                                          <p:stCondLst>
                                            <p:cond delay="0"/>
                                          </p:stCondLst>
                                        </p:cTn>
                                        <p:tgtEl>
                                          <p:spTgt spid="5">
                                            <p:txEl>
                                              <p:pRg st="2" end="2"/>
                                            </p:txEl>
                                          </p:spTgt>
                                        </p:tgtEl>
                                        <p:attrNameLst>
                                          <p:attrName>style.visibility</p:attrName>
                                        </p:attrNameLst>
                                      </p:cBhvr>
                                      <p:to>
                                        <p:strVal val="visible"/>
                                      </p:to>
                                    </p:set>
                                    <p:anim calcmode="lin" valueType="num">
                                      <p:cBhvr additive="base">
                                        <p:cTn id="85" dur="500" fill="hold"/>
                                        <p:tgtEl>
                                          <p:spTgt spid="5">
                                            <p:txEl>
                                              <p:pRg st="2" end="2"/>
                                            </p:txEl>
                                          </p:spTgt>
                                        </p:tgtEl>
                                        <p:attrNameLst>
                                          <p:attrName>ppt_x</p:attrName>
                                        </p:attrNameLst>
                                      </p:cBhvr>
                                      <p:tavLst>
                                        <p:tav tm="0">
                                          <p:val>
                                            <p:strVal val="1+#ppt_w/2"/>
                                          </p:val>
                                        </p:tav>
                                        <p:tav tm="100000">
                                          <p:val>
                                            <p:strVal val="#ppt_x"/>
                                          </p:val>
                                        </p:tav>
                                      </p:tavLst>
                                    </p:anim>
                                    <p:anim calcmode="lin" valueType="num">
                                      <p:cBhvr additive="base">
                                        <p:cTn id="86" dur="500" fill="hold"/>
                                        <p:tgtEl>
                                          <p:spTgt spid="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2" fill="hold" grpId="0" nodeType="clickEffect">
                                  <p:stCondLst>
                                    <p:cond delay="0"/>
                                  </p:stCondLst>
                                  <p:childTnLst>
                                    <p:set>
                                      <p:cBhvr>
                                        <p:cTn id="90" dur="1" fill="hold">
                                          <p:stCondLst>
                                            <p:cond delay="0"/>
                                          </p:stCondLst>
                                        </p:cTn>
                                        <p:tgtEl>
                                          <p:spTgt spid="5">
                                            <p:txEl>
                                              <p:pRg st="3" end="3"/>
                                            </p:txEl>
                                          </p:spTgt>
                                        </p:tgtEl>
                                        <p:attrNameLst>
                                          <p:attrName>style.visibility</p:attrName>
                                        </p:attrNameLst>
                                      </p:cBhvr>
                                      <p:to>
                                        <p:strVal val="visible"/>
                                      </p:to>
                                    </p:set>
                                    <p:anim calcmode="lin" valueType="num">
                                      <p:cBhvr additive="base">
                                        <p:cTn id="91" dur="500" fill="hold"/>
                                        <p:tgtEl>
                                          <p:spTgt spid="5">
                                            <p:txEl>
                                              <p:pRg st="3" end="3"/>
                                            </p:txEl>
                                          </p:spTgt>
                                        </p:tgtEl>
                                        <p:attrNameLst>
                                          <p:attrName>ppt_x</p:attrName>
                                        </p:attrNameLst>
                                      </p:cBhvr>
                                      <p:tavLst>
                                        <p:tav tm="0">
                                          <p:val>
                                            <p:strVal val="1+#ppt_w/2"/>
                                          </p:val>
                                        </p:tav>
                                        <p:tav tm="100000">
                                          <p:val>
                                            <p:strVal val="#ppt_x"/>
                                          </p:val>
                                        </p:tav>
                                      </p:tavLst>
                                    </p:anim>
                                    <p:anim calcmode="lin" valueType="num">
                                      <p:cBhvr additive="base">
                                        <p:cTn id="92"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2" fill="hold" grpId="0" nodeType="clickEffect">
                                  <p:stCondLst>
                                    <p:cond delay="0"/>
                                  </p:stCondLst>
                                  <p:childTnLst>
                                    <p:set>
                                      <p:cBhvr>
                                        <p:cTn id="96" dur="1" fill="hold">
                                          <p:stCondLst>
                                            <p:cond delay="0"/>
                                          </p:stCondLst>
                                        </p:cTn>
                                        <p:tgtEl>
                                          <p:spTgt spid="5">
                                            <p:txEl>
                                              <p:pRg st="4" end="4"/>
                                            </p:txEl>
                                          </p:spTgt>
                                        </p:tgtEl>
                                        <p:attrNameLst>
                                          <p:attrName>style.visibility</p:attrName>
                                        </p:attrNameLst>
                                      </p:cBhvr>
                                      <p:to>
                                        <p:strVal val="visible"/>
                                      </p:to>
                                    </p:set>
                                    <p:anim calcmode="lin" valueType="num">
                                      <p:cBhvr additive="base">
                                        <p:cTn id="97" dur="500" fill="hold"/>
                                        <p:tgtEl>
                                          <p:spTgt spid="5">
                                            <p:txEl>
                                              <p:pRg st="4" end="4"/>
                                            </p:txEl>
                                          </p:spTgt>
                                        </p:tgtEl>
                                        <p:attrNameLst>
                                          <p:attrName>ppt_x</p:attrName>
                                        </p:attrNameLst>
                                      </p:cBhvr>
                                      <p:tavLst>
                                        <p:tav tm="0">
                                          <p:val>
                                            <p:strVal val="1+#ppt_w/2"/>
                                          </p:val>
                                        </p:tav>
                                        <p:tav tm="100000">
                                          <p:val>
                                            <p:strVal val="#ppt_x"/>
                                          </p:val>
                                        </p:tav>
                                      </p:tavLst>
                                    </p:anim>
                                    <p:anim calcmode="lin" valueType="num">
                                      <p:cBhvr additive="base">
                                        <p:cTn id="98"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2" fill="hold" grpId="0" nodeType="clickEffect">
                                  <p:stCondLst>
                                    <p:cond delay="0"/>
                                  </p:stCondLst>
                                  <p:childTnLst>
                                    <p:set>
                                      <p:cBhvr>
                                        <p:cTn id="102" dur="1" fill="hold">
                                          <p:stCondLst>
                                            <p:cond delay="0"/>
                                          </p:stCondLst>
                                        </p:cTn>
                                        <p:tgtEl>
                                          <p:spTgt spid="7"/>
                                        </p:tgtEl>
                                        <p:attrNameLst>
                                          <p:attrName>style.visibility</p:attrName>
                                        </p:attrNameLst>
                                      </p:cBhvr>
                                      <p:to>
                                        <p:strVal val="visible"/>
                                      </p:to>
                                    </p:set>
                                    <p:anim calcmode="lin" valueType="num">
                                      <p:cBhvr additive="base">
                                        <p:cTn id="103" dur="500" fill="hold"/>
                                        <p:tgtEl>
                                          <p:spTgt spid="7"/>
                                        </p:tgtEl>
                                        <p:attrNameLst>
                                          <p:attrName>ppt_x</p:attrName>
                                        </p:attrNameLst>
                                      </p:cBhvr>
                                      <p:tavLst>
                                        <p:tav tm="0">
                                          <p:val>
                                            <p:strVal val="1+#ppt_w/2"/>
                                          </p:val>
                                        </p:tav>
                                        <p:tav tm="100000">
                                          <p:val>
                                            <p:strVal val="#ppt_x"/>
                                          </p:val>
                                        </p:tav>
                                      </p:tavLst>
                                    </p:anim>
                                    <p:anim calcmode="lin" valueType="num">
                                      <p:cBhvr additive="base">
                                        <p:cTn id="104"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05" fill="hold">
                      <p:stCondLst>
                        <p:cond delay="indefinite"/>
                      </p:stCondLst>
                      <p:childTnLst>
                        <p:par>
                          <p:cTn id="106" fill="hold">
                            <p:stCondLst>
                              <p:cond delay="0"/>
                            </p:stCondLst>
                            <p:childTnLst>
                              <p:par>
                                <p:cTn id="107" presetID="2" presetClass="entr" presetSubtype="2" fill="hold" grpId="0" nodeType="clickEffect">
                                  <p:stCondLst>
                                    <p:cond delay="0"/>
                                  </p:stCondLst>
                                  <p:childTnLst>
                                    <p:set>
                                      <p:cBhvr>
                                        <p:cTn id="108" dur="1" fill="hold">
                                          <p:stCondLst>
                                            <p:cond delay="0"/>
                                          </p:stCondLst>
                                        </p:cTn>
                                        <p:tgtEl>
                                          <p:spTgt spid="9">
                                            <p:bg/>
                                          </p:spTgt>
                                        </p:tgtEl>
                                        <p:attrNameLst>
                                          <p:attrName>style.visibility</p:attrName>
                                        </p:attrNameLst>
                                      </p:cBhvr>
                                      <p:to>
                                        <p:strVal val="visible"/>
                                      </p:to>
                                    </p:set>
                                    <p:anim calcmode="lin" valueType="num">
                                      <p:cBhvr additive="base">
                                        <p:cTn id="109" dur="500" fill="hold"/>
                                        <p:tgtEl>
                                          <p:spTgt spid="9">
                                            <p:bg/>
                                          </p:spTgt>
                                        </p:tgtEl>
                                        <p:attrNameLst>
                                          <p:attrName>ppt_x</p:attrName>
                                        </p:attrNameLst>
                                      </p:cBhvr>
                                      <p:tavLst>
                                        <p:tav tm="0">
                                          <p:val>
                                            <p:strVal val="1+#ppt_w/2"/>
                                          </p:val>
                                        </p:tav>
                                        <p:tav tm="100000">
                                          <p:val>
                                            <p:strVal val="#ppt_x"/>
                                          </p:val>
                                        </p:tav>
                                      </p:tavLst>
                                    </p:anim>
                                    <p:anim calcmode="lin" valueType="num">
                                      <p:cBhvr additive="base">
                                        <p:cTn id="110" dur="500" fill="hold"/>
                                        <p:tgtEl>
                                          <p:spTgt spid="9">
                                            <p:bg/>
                                          </p:spTgt>
                                        </p:tgtEl>
                                        <p:attrNameLst>
                                          <p:attrName>ppt_y</p:attrName>
                                        </p:attrNameLst>
                                      </p:cBhvr>
                                      <p:tavLst>
                                        <p:tav tm="0">
                                          <p:val>
                                            <p:strVal val="#ppt_y"/>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2" presetClass="entr" presetSubtype="2" fill="hold" grpId="0" nodeType="clickEffect">
                                  <p:stCondLst>
                                    <p:cond delay="0"/>
                                  </p:stCondLst>
                                  <p:childTnLst>
                                    <p:set>
                                      <p:cBhvr>
                                        <p:cTn id="114" dur="1" fill="hold">
                                          <p:stCondLst>
                                            <p:cond delay="0"/>
                                          </p:stCondLst>
                                        </p:cTn>
                                        <p:tgtEl>
                                          <p:spTgt spid="9">
                                            <p:txEl>
                                              <p:pRg st="0" end="0"/>
                                            </p:txEl>
                                          </p:spTgt>
                                        </p:tgtEl>
                                        <p:attrNameLst>
                                          <p:attrName>style.visibility</p:attrName>
                                        </p:attrNameLst>
                                      </p:cBhvr>
                                      <p:to>
                                        <p:strVal val="visible"/>
                                      </p:to>
                                    </p:set>
                                    <p:anim calcmode="lin" valueType="num">
                                      <p:cBhvr additive="base">
                                        <p:cTn id="115" dur="500" fill="hold"/>
                                        <p:tgtEl>
                                          <p:spTgt spid="9">
                                            <p:txEl>
                                              <p:pRg st="0" end="0"/>
                                            </p:txEl>
                                          </p:spTgt>
                                        </p:tgtEl>
                                        <p:attrNameLst>
                                          <p:attrName>ppt_x</p:attrName>
                                        </p:attrNameLst>
                                      </p:cBhvr>
                                      <p:tavLst>
                                        <p:tav tm="0">
                                          <p:val>
                                            <p:strVal val="1+#ppt_w/2"/>
                                          </p:val>
                                        </p:tav>
                                        <p:tav tm="100000">
                                          <p:val>
                                            <p:strVal val="#ppt_x"/>
                                          </p:val>
                                        </p:tav>
                                      </p:tavLst>
                                    </p:anim>
                                    <p:anim calcmode="lin" valueType="num">
                                      <p:cBhvr additive="base">
                                        <p:cTn id="116" dur="500" fill="hold"/>
                                        <p:tgtEl>
                                          <p:spTgt spid="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2" presetClass="entr" presetSubtype="2" fill="hold" grpId="0" nodeType="clickEffect">
                                  <p:stCondLst>
                                    <p:cond delay="0"/>
                                  </p:stCondLst>
                                  <p:childTnLst>
                                    <p:set>
                                      <p:cBhvr>
                                        <p:cTn id="120" dur="1" fill="hold">
                                          <p:stCondLst>
                                            <p:cond delay="0"/>
                                          </p:stCondLst>
                                        </p:cTn>
                                        <p:tgtEl>
                                          <p:spTgt spid="9">
                                            <p:txEl>
                                              <p:pRg st="1" end="1"/>
                                            </p:txEl>
                                          </p:spTgt>
                                        </p:tgtEl>
                                        <p:attrNameLst>
                                          <p:attrName>style.visibility</p:attrName>
                                        </p:attrNameLst>
                                      </p:cBhvr>
                                      <p:to>
                                        <p:strVal val="visible"/>
                                      </p:to>
                                    </p:set>
                                    <p:anim calcmode="lin" valueType="num">
                                      <p:cBhvr additive="base">
                                        <p:cTn id="121" dur="500" fill="hold"/>
                                        <p:tgtEl>
                                          <p:spTgt spid="9">
                                            <p:txEl>
                                              <p:pRg st="1" end="1"/>
                                            </p:txEl>
                                          </p:spTgt>
                                        </p:tgtEl>
                                        <p:attrNameLst>
                                          <p:attrName>ppt_x</p:attrName>
                                        </p:attrNameLst>
                                      </p:cBhvr>
                                      <p:tavLst>
                                        <p:tav tm="0">
                                          <p:val>
                                            <p:strVal val="1+#ppt_w/2"/>
                                          </p:val>
                                        </p:tav>
                                        <p:tav tm="100000">
                                          <p:val>
                                            <p:strVal val="#ppt_x"/>
                                          </p:val>
                                        </p:tav>
                                      </p:tavLst>
                                    </p:anim>
                                    <p:anim calcmode="lin" valueType="num">
                                      <p:cBhvr additive="base">
                                        <p:cTn id="122" dur="500" fill="hold"/>
                                        <p:tgtEl>
                                          <p:spTgt spid="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23" fill="hold">
                      <p:stCondLst>
                        <p:cond delay="indefinite"/>
                      </p:stCondLst>
                      <p:childTnLst>
                        <p:par>
                          <p:cTn id="124" fill="hold">
                            <p:stCondLst>
                              <p:cond delay="0"/>
                            </p:stCondLst>
                            <p:childTnLst>
                              <p:par>
                                <p:cTn id="125" presetID="2" presetClass="entr" presetSubtype="2" fill="hold" grpId="0" nodeType="clickEffect">
                                  <p:stCondLst>
                                    <p:cond delay="0"/>
                                  </p:stCondLst>
                                  <p:childTnLst>
                                    <p:set>
                                      <p:cBhvr>
                                        <p:cTn id="126" dur="1" fill="hold">
                                          <p:stCondLst>
                                            <p:cond delay="0"/>
                                          </p:stCondLst>
                                        </p:cTn>
                                        <p:tgtEl>
                                          <p:spTgt spid="9">
                                            <p:txEl>
                                              <p:pRg st="2" end="2"/>
                                            </p:txEl>
                                          </p:spTgt>
                                        </p:tgtEl>
                                        <p:attrNameLst>
                                          <p:attrName>style.visibility</p:attrName>
                                        </p:attrNameLst>
                                      </p:cBhvr>
                                      <p:to>
                                        <p:strVal val="visible"/>
                                      </p:to>
                                    </p:set>
                                    <p:anim calcmode="lin" valueType="num">
                                      <p:cBhvr additive="base">
                                        <p:cTn id="127" dur="500" fill="hold"/>
                                        <p:tgtEl>
                                          <p:spTgt spid="9">
                                            <p:txEl>
                                              <p:pRg st="2" end="2"/>
                                            </p:txEl>
                                          </p:spTgt>
                                        </p:tgtEl>
                                        <p:attrNameLst>
                                          <p:attrName>ppt_x</p:attrName>
                                        </p:attrNameLst>
                                      </p:cBhvr>
                                      <p:tavLst>
                                        <p:tav tm="0">
                                          <p:val>
                                            <p:strVal val="1+#ppt_w/2"/>
                                          </p:val>
                                        </p:tav>
                                        <p:tav tm="100000">
                                          <p:val>
                                            <p:strVal val="#ppt_x"/>
                                          </p:val>
                                        </p:tav>
                                      </p:tavLst>
                                    </p:anim>
                                    <p:anim calcmode="lin" valueType="num">
                                      <p:cBhvr additive="base">
                                        <p:cTn id="128" dur="500" fill="hold"/>
                                        <p:tgtEl>
                                          <p:spTgt spid="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build="p" animBg="1"/>
      <p:bldP spid="6" grpId="0" animBg="1"/>
      <p:bldP spid="7" grpId="0" animBg="1"/>
      <p:bldP spid="8" grpId="0" build="p" bldLvl="2" animBg="1"/>
      <p:bldP spid="9" grpId="0" build="p" bldLvl="2"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Strategies</a:t>
            </a:r>
            <a:endParaRPr lang="en-US" dirty="0"/>
          </a:p>
        </p:txBody>
      </p:sp>
      <p:sp>
        <p:nvSpPr>
          <p:cNvPr id="3" name="Content Placeholder 2"/>
          <p:cNvSpPr>
            <a:spLocks noGrp="1"/>
          </p:cNvSpPr>
          <p:nvPr>
            <p:ph idx="1"/>
          </p:nvPr>
        </p:nvSpPr>
        <p:spPr/>
        <p:txBody>
          <a:bodyPr/>
          <a:lstStyle/>
          <a:p>
            <a:r>
              <a:rPr lang="en-US" dirty="0" smtClean="0"/>
              <a:t>Identify management actions that can address the most important sources of degradation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B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97B7689552714E92B1766480BFF7EC" ma:contentTypeVersion="9" ma:contentTypeDescription="Create a new document." ma:contentTypeScope="" ma:versionID="0437ec6db124cf465afab54eed41a4eb">
  <xsd:schema xmlns:xsd="http://www.w3.org/2001/XMLSchema" xmlns:xs="http://www.w3.org/2001/XMLSchema" xmlns:p="http://schemas.microsoft.com/office/2006/metadata/properties" xmlns:ns1="http://schemas.microsoft.com/sharepoint/v3" xmlns:ns2="1b2dd0d4-b466-40bf-b695-49c174b4fa57" xmlns:ns3="589fb3e2-063a-42af-9677-cb4397cfeedb" targetNamespace="http://schemas.microsoft.com/office/2006/metadata/properties" ma:root="true" ma:fieldsID="8859349f6c60f1d76dd5d42ce9e56d17" ns1:_="" ns2:_="" ns3:_="">
    <xsd:import namespace="http://schemas.microsoft.com/sharepoint/v3"/>
    <xsd:import namespace="1b2dd0d4-b466-40bf-b695-49c174b4fa57"/>
    <xsd:import namespace="589fb3e2-063a-42af-9677-cb4397cfeedb"/>
    <xsd:element name="properties">
      <xsd:complexType>
        <xsd:sequence>
          <xsd:element name="documentManagement">
            <xsd:complexType>
              <xsd:all>
                <xsd:element ref="ns1:PublishingStartDate" minOccurs="0"/>
                <xsd:element ref="ns1:PublishingExpirationDate" minOccurs="0"/>
                <xsd:element ref="ns2:LegacyUrl" minOccurs="0"/>
                <xsd:element ref="ns3:CGLanguageMMSTaxHTField0" minOccurs="0"/>
                <xsd:element ref="ns2:TaxCatchAll" minOccurs="0"/>
                <xsd:element ref="ns3:CGPrimaryTopicMMSTaxHTField0" minOccurs="0"/>
                <xsd:element ref="ns3:CGRegionMMSTaxHTField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b2dd0d4-b466-40bf-b695-49c174b4fa57" elementFormDefault="qualified">
    <xsd:import namespace="http://schemas.microsoft.com/office/2006/documentManagement/types"/>
    <xsd:import namespace="http://schemas.microsoft.com/office/infopath/2007/PartnerControls"/>
    <xsd:element name="LegacyUrl" ma:index="10" nillable="true" ma:displayName="Legacy Url" ma:format="Hyperlink" ma:internalName="LegacyUrl">
      <xsd:complexType>
        <xsd:complexContent>
          <xsd:extension base="dms:URL">
            <xsd:sequence>
              <xsd:element name="Url" type="dms:ValidUrl" minOccurs="0" nillable="true"/>
              <xsd:element name="Description" type="xsd:string" nillable="true"/>
            </xsd:sequence>
          </xsd:extension>
        </xsd:complexContent>
      </xsd:complexType>
    </xsd:element>
    <xsd:element name="TaxCatchAll" ma:index="13" nillable="true" ma:displayName="Taxonomy Catch All Column" ma:hidden="true" ma:list="{a257e2b6-fd60-433e-b727-315b7f93766a}" ma:internalName="TaxCatchAll" ma:showField="CatchAllData" ma:web="1b2dd0d4-b466-40bf-b695-49c174b4fa5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89fb3e2-063a-42af-9677-cb4397cfeedb" elementFormDefault="qualified">
    <xsd:import namespace="http://schemas.microsoft.com/office/2006/documentManagement/types"/>
    <xsd:import namespace="http://schemas.microsoft.com/office/infopath/2007/PartnerControls"/>
    <xsd:element name="CGLanguageMMSTaxHTField0" ma:index="12" nillable="true" ma:taxonomy="true" ma:internalName="CGLanguageMMSTaxHTField0" ma:taxonomyFieldName="CGLanguageMMS" ma:displayName="Language" ma:fieldId="{84b5bff6-9970-406e-bc06-f8f9ad1e952e}" ma:sspId="93d7048b-9692-4c5a-ad18-62eb3557084f" ma:termSetId="90578847-ac86-425f-b075-d01b85147c57" ma:anchorId="00000000-0000-0000-0000-000000000000" ma:open="false" ma:isKeyword="false">
      <xsd:complexType>
        <xsd:sequence>
          <xsd:element ref="pc:Terms" minOccurs="0" maxOccurs="1"/>
        </xsd:sequence>
      </xsd:complexType>
    </xsd:element>
    <xsd:element name="CGPrimaryTopicMMSTaxHTField0" ma:index="15" ma:taxonomy="true" ma:internalName="CGPrimaryTopicMMSTaxHTField0" ma:taxonomyFieldName="CGPrimaryTopicMMS" ma:displayName="Primary Topic" ma:default="" ma:fieldId="{026db64e-0d54-4684-b751-3232e05d9347}" ma:sspId="93d7048b-9692-4c5a-ad18-62eb3557084f" ma:termSetId="02c6cb14-1a45-4058-965b-b866c68e8125" ma:anchorId="00000000-0000-0000-0000-000000000000" ma:open="false" ma:isKeyword="false">
      <xsd:complexType>
        <xsd:sequence>
          <xsd:element ref="pc:Terms" minOccurs="0" maxOccurs="1"/>
        </xsd:sequence>
      </xsd:complexType>
    </xsd:element>
    <xsd:element name="CGRegionMMSTaxHTField0" ma:index="17" nillable="true" ma:taxonomy="true" ma:internalName="CGRegionMMSTaxHTField0" ma:taxonomyFieldName="CGRegionMMS" ma:displayName="Geographic Area" ma:default="" ma:fieldId="{164a8801-21c0-4e7b-b6c0-0a2a6b7f381d}" ma:sspId="93d7048b-9692-4c5a-ad18-62eb3557084f" ma:termSetId="1dcb8868-41c3-4b7d-a15f-12e746146137"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egacyUrl xmlns="1b2dd0d4-b466-40bf-b695-49c174b4fa57">
      <Url>https://www.conservationgateway.org/sites/default/files/8c.%20cap%20and%20cultural%20values%20mar%202010.pptx</Url>
      <Description>http://www.conservationgateway.org/sites/default/files/8c. cap and cultural values mar 2010.pptx</Description>
    </LegacyUrl>
    <PublishingExpirationDate xmlns="http://schemas.microsoft.com/sharepoint/v3" xsi:nil="true"/>
    <PublishingStartDate xmlns="http://schemas.microsoft.com/sharepoint/v3" xsi:nil="true"/>
    <CGPrimaryTopicMMSTaxHTField0 xmlns="589fb3e2-063a-42af-9677-cb4397cfeedb">
      <Terms xmlns="http://schemas.microsoft.com/office/infopath/2007/PartnerControls"/>
    </CGPrimaryTopicMMSTaxHTField0>
    <CGLanguageMMSTaxHTField0 xmlns="589fb3e2-063a-42af-9677-cb4397cfeedb">
      <Terms xmlns="http://schemas.microsoft.com/office/infopath/2007/PartnerControls"/>
    </CGLanguageMMSTaxHTField0>
    <TaxCatchAll xmlns="1b2dd0d4-b466-40bf-b695-49c174b4fa57"/>
    <CGRegionMMSTaxHTField0 xmlns="589fb3e2-063a-42af-9677-cb4397cfeedb">
      <Terms xmlns="http://schemas.microsoft.com/office/infopath/2007/PartnerControls"/>
    </CGRegionMMSTaxHTField0>
  </documentManagement>
</p:properties>
</file>

<file path=customXml/itemProps1.xml><?xml version="1.0" encoding="utf-8"?>
<ds:datastoreItem xmlns:ds="http://schemas.openxmlformats.org/officeDocument/2006/customXml" ds:itemID="{4CD644DE-F5CE-47CF-AE96-3FA35E6F217E}"/>
</file>

<file path=customXml/itemProps2.xml><?xml version="1.0" encoding="utf-8"?>
<ds:datastoreItem xmlns:ds="http://schemas.openxmlformats.org/officeDocument/2006/customXml" ds:itemID="{13E5A419-35FC-49E8-812F-3977583F5FD8}"/>
</file>

<file path=customXml/itemProps3.xml><?xml version="1.0" encoding="utf-8"?>
<ds:datastoreItem xmlns:ds="http://schemas.openxmlformats.org/officeDocument/2006/customXml" ds:itemID="{F25C1F04-7FE3-41A8-90AC-F149BD318CAB}"/>
</file>

<file path=docProps/app.xml><?xml version="1.0" encoding="utf-8"?>
<Properties xmlns="http://schemas.openxmlformats.org/officeDocument/2006/extended-properties" xmlns:vt="http://schemas.openxmlformats.org/officeDocument/2006/docPropsVTypes">
  <TotalTime>63</TotalTime>
  <Words>661</Words>
  <Application>Microsoft Office PowerPoint</Application>
  <PresentationFormat>On-screen Show (4:3)</PresentationFormat>
  <Paragraphs>111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Using Conservation Action Planning (or Open Standards for the Practice of Conservation)  to develop  Management Plans for Cultural Values</vt:lpstr>
      <vt:lpstr>Framework</vt:lpstr>
      <vt:lpstr>Slide 3</vt:lpstr>
      <vt:lpstr>1. Priority values </vt:lpstr>
      <vt:lpstr>2 &amp; 3. Current and desired condition of TANGIBLE VALUES</vt:lpstr>
      <vt:lpstr>Slide 6</vt:lpstr>
      <vt:lpstr>4. Key Issues </vt:lpstr>
      <vt:lpstr>5. Strategies</vt:lpstr>
    </vt:vector>
  </TitlesOfParts>
  <Company>The Nature Conservancy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8c. cap and cultural values mar 2010x</dc:title>
  <dc:creator> </dc:creator>
  <cp:lastModifiedBy> </cp:lastModifiedBy>
  <cp:revision>3</cp:revision>
  <dcterms:created xsi:type="dcterms:W3CDTF">2010-03-04T20:08:30Z</dcterms:created>
  <dcterms:modified xsi:type="dcterms:W3CDTF">2010-03-04T21:12:12Z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0x0101004E97B7689552714E92B1766480BFF7EC</vt:lpwstr>
  </property>
  <property fmtid="{D5CDD505-2E9C-101B-9397-08002B2CF9AE}" pid="3" name="Order">
    <vt:r8>56500</vt:r8>
  </property>
</Properties>
</file>