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77" r:id="rId3"/>
    <p:sldId id="379" r:id="rId4"/>
    <p:sldId id="382" r:id="rId5"/>
    <p:sldId id="383" r:id="rId6"/>
    <p:sldId id="311" r:id="rId7"/>
    <p:sldId id="266" r:id="rId8"/>
    <p:sldId id="267" r:id="rId9"/>
    <p:sldId id="268" r:id="rId10"/>
    <p:sldId id="269" r:id="rId11"/>
    <p:sldId id="384" r:id="rId12"/>
    <p:sldId id="300" r:id="rId13"/>
    <p:sldId id="348" r:id="rId14"/>
    <p:sldId id="274" r:id="rId15"/>
    <p:sldId id="361" r:id="rId16"/>
    <p:sldId id="347" r:id="rId17"/>
    <p:sldId id="381" r:id="rId18"/>
    <p:sldId id="309" r:id="rId19"/>
    <p:sldId id="279" r:id="rId20"/>
    <p:sldId id="373" r:id="rId21"/>
    <p:sldId id="350" r:id="rId22"/>
    <p:sldId id="368" r:id="rId23"/>
    <p:sldId id="370" r:id="rId24"/>
    <p:sldId id="339" r:id="rId25"/>
    <p:sldId id="308"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994" autoAdjust="0"/>
  </p:normalViewPr>
  <p:slideViewPr>
    <p:cSldViewPr>
      <p:cViewPr>
        <p:scale>
          <a:sx n="75" d="100"/>
          <a:sy n="75" d="100"/>
        </p:scale>
        <p:origin x="-282" y="456"/>
      </p:cViewPr>
      <p:guideLst>
        <p:guide orient="horz" pos="2160"/>
        <p:guide pos="1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8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0566503-FBC0-4CDF-86A5-78DB803FD88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337FA2-9D91-49D8-8486-06A9F5A595C6}" type="slidenum">
              <a:rPr lang="en-US" smtClean="0"/>
              <a:pPr/>
              <a:t>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Thank you for inviting us to share this conservation planning approach.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A818778-E541-4967-9A59-301B96EB0D1C}"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Next you are prompted to consider:</a:t>
            </a:r>
          </a:p>
          <a:p>
            <a:pPr eaLnBrk="1" hangingPunct="1"/>
            <a:endParaRPr lang="en-US" smtClean="0"/>
          </a:p>
          <a:p>
            <a:pPr eaLnBrk="1" hangingPunct="1"/>
            <a:r>
              <a:rPr lang="en-US" smtClean="0"/>
              <a:t>What is the underlying situation that drives and shapes the threats and presents the conditions in which strategies must act?</a:t>
            </a:r>
          </a:p>
          <a:p>
            <a:pPr eaLnBrk="1" hangingPunct="1"/>
            <a:endParaRPr lang="en-US" smtClean="0"/>
          </a:p>
          <a:p>
            <a:pPr eaLnBrk="1" hangingPunct="1"/>
            <a:r>
              <a:rPr lang="en-US" smtClean="0"/>
              <a:t>Who is driving the threats?</a:t>
            </a:r>
          </a:p>
          <a:p>
            <a:pPr eaLnBrk="1" hangingPunct="1"/>
            <a:endParaRPr lang="en-US" smtClean="0"/>
          </a:p>
          <a:p>
            <a:pPr eaLnBrk="1" hangingPunct="1"/>
            <a:r>
              <a:rPr lang="en-US" smtClean="0"/>
              <a:t>Why?</a:t>
            </a:r>
          </a:p>
          <a:p>
            <a:pPr eaLnBrk="1" hangingPunct="1"/>
            <a:endParaRPr lang="en-US" smtClean="0"/>
          </a:p>
          <a:p>
            <a:pPr eaLnBrk="1" hangingPunct="1"/>
            <a:r>
              <a:rPr lang="en-US" smtClean="0"/>
              <a:t>What do they need?</a:t>
            </a:r>
          </a:p>
          <a:p>
            <a:pPr eaLnBrk="1" hangingPunct="1"/>
            <a:endParaRPr lang="en-US" smtClean="0"/>
          </a:p>
          <a:p>
            <a:pPr eaLnBrk="1" hangingPunct="1"/>
            <a:r>
              <a:rPr lang="en-US" smtClean="0"/>
              <a:t>What opportunities may be there to reverse the situation or engage others?</a:t>
            </a:r>
          </a:p>
          <a:p>
            <a:pPr eaLnBrk="1" hangingPunct="1"/>
            <a:endParaRPr lang="en-US" smtClean="0"/>
          </a:p>
          <a:p>
            <a:pPr eaLnBrk="1" hangingPunct="1"/>
            <a:r>
              <a:rPr lang="en-US" smtClean="0"/>
              <a:t>These are the kinds of questions you will be looking at this step.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4B88AA0-C79E-4B30-8097-46A3602A83BD}"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z="1600" smtClean="0"/>
          </a:p>
          <a:p>
            <a:r>
              <a:rPr lang="en-US" sz="1600" smtClean="0"/>
              <a:t>What can we do??</a:t>
            </a:r>
          </a:p>
          <a:p>
            <a:endParaRPr lang="en-US" sz="1600" smtClean="0"/>
          </a:p>
          <a:p>
            <a:r>
              <a:rPr lang="en-US" sz="1600" smtClean="0"/>
              <a:t>This step prompts us to lay out a plan of action so that we have at least some thought through steps to take – not just theoretical.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61C9916-6132-4CF3-A47D-F8D83B1D4BF4}" type="slidenum">
              <a:rPr lang="en-US" smtClean="0"/>
              <a:pPr/>
              <a:t>12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z="1600" smtClean="0"/>
              <a:t>The method provides built in set of metrics that can be modified and used to set up measures that will enable us to assess our progress, adapt and learn.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EF9824D-8154-48CA-8C55-33968F9CE08F}" type="slidenum">
              <a:rPr lang="en-US" smtClean="0"/>
              <a:pPr/>
              <a:t>13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381000" y="4343400"/>
            <a:ext cx="6172200" cy="4114800"/>
          </a:xfrm>
          <a:noFill/>
          <a:ln/>
        </p:spPr>
        <p:txBody>
          <a:bodyPr/>
          <a:lstStyle/>
          <a:p>
            <a:pPr eaLnBrk="1" hangingPunct="1"/>
            <a:r>
              <a:rPr lang="en-US" sz="1600" b="1" smtClean="0"/>
              <a:t>SIMPLE</a:t>
            </a:r>
            <a:r>
              <a:rPr lang="en-US" sz="1600" smtClean="0"/>
              <a:t> – at its core.  Yet allows user to go much deeper if information and skill allows.</a:t>
            </a:r>
          </a:p>
          <a:p>
            <a:pPr eaLnBrk="1" hangingPunct="1"/>
            <a:r>
              <a:rPr lang="en-US" sz="1600" b="1" smtClean="0"/>
              <a:t>FLEXIBLE</a:t>
            </a:r>
            <a:r>
              <a:rPr lang="en-US" sz="1600" smtClean="0"/>
              <a:t>.  Can be used for small site, large landscape, region, or “issue” e.g. invasive species.  </a:t>
            </a:r>
          </a:p>
          <a:p>
            <a:pPr eaLnBrk="1" hangingPunct="1"/>
            <a:r>
              <a:rPr lang="en-US" sz="1600" smtClean="0"/>
              <a:t>Developed with </a:t>
            </a:r>
            <a:r>
              <a:rPr lang="en-US" sz="1600" b="1" smtClean="0"/>
              <a:t>BIODIVERSITY EMPHASIS </a:t>
            </a:r>
            <a:r>
              <a:rPr lang="en-US" sz="1600" smtClean="0"/>
              <a:t>yet adaptable for use with other resource related targets. E.g. cultural targets, Rural family lifestyle.</a:t>
            </a:r>
          </a:p>
          <a:p>
            <a:pPr eaLnBrk="1" hangingPunct="1"/>
            <a:r>
              <a:rPr lang="en-US" sz="1600" smtClean="0"/>
              <a:t>Promotes </a:t>
            </a:r>
            <a:r>
              <a:rPr lang="en-US" sz="1600" b="1" smtClean="0"/>
              <a:t>FOCUS.   </a:t>
            </a:r>
            <a:r>
              <a:rPr lang="en-US" sz="1600" smtClean="0"/>
              <a:t>Drives user to focus on what they really want to accomplish and what is really standing in their way and what they are really going to do about it tomorrow.</a:t>
            </a:r>
          </a:p>
          <a:p>
            <a:pPr eaLnBrk="1" hangingPunct="1"/>
            <a:r>
              <a:rPr lang="en-US" sz="1600" smtClean="0"/>
              <a:t>Promotes </a:t>
            </a:r>
            <a:r>
              <a:rPr lang="en-US" sz="1600" b="1" smtClean="0"/>
              <a:t>ACCOUNTABILITY.  </a:t>
            </a:r>
            <a:r>
              <a:rPr lang="en-US" sz="1600" smtClean="0"/>
              <a:t>Provides multiple points of entry to ask the question:  How are we doing?</a:t>
            </a:r>
            <a:endParaRPr lang="en-US" sz="1600" b="1" smtClean="0"/>
          </a:p>
          <a:p>
            <a:pPr eaLnBrk="1" hangingPunct="1"/>
            <a:r>
              <a:rPr lang="en-US" sz="1600" smtClean="0"/>
              <a:t>Provides means to </a:t>
            </a:r>
            <a:r>
              <a:rPr lang="en-US" sz="1600" b="1" smtClean="0"/>
              <a:t>COMMUNICATE AND COMPARE</a:t>
            </a:r>
            <a:r>
              <a:rPr lang="en-US" sz="1600" smtClean="0"/>
              <a:t> across sites, continents, organizations.</a:t>
            </a:r>
          </a:p>
          <a:p>
            <a:pPr eaLnBrk="1" hangingPunct="1"/>
            <a:r>
              <a:rPr lang="en-US" sz="1600" smtClean="0"/>
              <a:t>Added bonus – </a:t>
            </a:r>
            <a:r>
              <a:rPr lang="en-US" sz="1600" b="1" smtClean="0"/>
              <a:t>SOFTWARE!</a:t>
            </a:r>
            <a:endParaRPr lang="en-US" sz="1600" smtClean="0"/>
          </a:p>
          <a:p>
            <a:pPr eaLnBrk="1" hangingPunct="1"/>
            <a:endParaRPr lang="en-US" sz="16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1B3F765-168C-4A9B-92C2-241F016FDE54}" type="slidenum">
              <a:rPr lang="en-US" smtClean="0"/>
              <a:pPr/>
              <a:t>14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z="1600" smtClean="0"/>
              <a:t>There are two different software programs that enable you to capture your plan.</a:t>
            </a:r>
          </a:p>
          <a:p>
            <a:pPr eaLnBrk="1" hangingPunct="1"/>
            <a:endParaRPr lang="en-US" sz="1600" smtClean="0"/>
          </a:p>
          <a:p>
            <a:pPr eaLnBrk="1" hangingPunct="1"/>
            <a:r>
              <a:rPr lang="en-US" sz="1600" smtClean="0"/>
              <a:t>The Excel spread sheet that can be a useful way to store your ideas and also has some nice roll-up sheets that can “calculate” what you tell it and then give you “scoring sheets” that characterize your projects more critical threats and biodiversity status among other things.</a:t>
            </a:r>
          </a:p>
          <a:p>
            <a:pPr eaLnBrk="1" hangingPunct="1"/>
            <a:endParaRPr lang="en-US" sz="1600" smtClean="0"/>
          </a:p>
          <a:p>
            <a:pPr eaLnBrk="1" hangingPunct="1"/>
            <a:r>
              <a:rPr lang="en-US" sz="1600" smtClean="0"/>
              <a:t>But the spread sheet isn’t the technique.  The technique is a way of thinking really.</a:t>
            </a:r>
          </a:p>
          <a:p>
            <a:pPr eaLnBrk="1" hangingPunct="1"/>
            <a:endParaRPr lang="en-US" sz="1600" smtClean="0"/>
          </a:p>
          <a:p>
            <a:pPr eaLnBrk="1" hangingPunct="1"/>
            <a:r>
              <a:rPr lang="en-US" sz="1600" smtClean="0"/>
              <a:t>The spread sheet can just help you to see your ideas in red and green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E8853BC-81E4-4713-8000-1B9A8E5AB951}" type="slidenum">
              <a:rPr lang="en-US" smtClean="0"/>
              <a:pPr/>
              <a:t>15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TNC has been working with the Conservation Measures Partnership on a new desktop tool for project cycle / adaptive management planning and measures called Miradi which can also be used to capture your Conservation Action Plan.</a:t>
            </a:r>
          </a:p>
          <a:p>
            <a:pPr eaLnBrk="1" hangingPunct="1"/>
            <a:endParaRPr lang="en-US" smtClean="0"/>
          </a:p>
          <a:p>
            <a:pPr eaLnBrk="1" hangingPunct="1"/>
            <a:r>
              <a:rPr lang="en-US" smtClean="0"/>
              <a:t>The Miradi software package is laid out differently than the excel spread sheet.</a:t>
            </a:r>
          </a:p>
          <a:p>
            <a:pPr eaLnBrk="1" hangingPunct="1"/>
            <a:endParaRPr lang="en-US" smtClean="0"/>
          </a:p>
          <a:p>
            <a:pPr eaLnBrk="1" hangingPunct="1"/>
            <a:r>
              <a:rPr lang="en-US" smtClean="0"/>
              <a:t>But the method is the same and the software has a built in tutorial on the method and provides a means to easily capture and record your ideas and information and develop a work plan and budget for your project.</a:t>
            </a:r>
          </a:p>
          <a:p>
            <a:pPr eaLnBrk="1" hangingPunct="1"/>
            <a:endParaRPr lang="en-US" smtClean="0"/>
          </a:p>
          <a:p>
            <a:pPr eaLnBrk="1" hangingPunct="1"/>
            <a:r>
              <a:rPr lang="en-US" smtClean="0"/>
              <a:t>Both of these software packages help us to record our shared work and capture our assumptions.  </a:t>
            </a:r>
          </a:p>
          <a:p>
            <a:pPr eaLnBrk="1" hangingPunct="1"/>
            <a:endParaRPr lang="en-US" smtClean="0"/>
          </a:p>
          <a:p>
            <a:pPr eaLnBrk="1" hangingPunct="1"/>
            <a:r>
              <a:rPr lang="en-US" smtClean="0"/>
              <a:t>Another value of these agile products is they enable us to compare our work from time to time and place to place.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C60753D-2764-4396-AF85-17C935AB4593}" type="slidenum">
              <a:rPr lang="en-US" smtClean="0"/>
              <a:pPr/>
              <a:t>16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228600" y="4343400"/>
            <a:ext cx="6324600" cy="4800600"/>
          </a:xfrm>
          <a:noFill/>
          <a:ln/>
        </p:spPr>
        <p:txBody>
          <a:bodyPr/>
          <a:lstStyle/>
          <a:p>
            <a:pPr eaLnBrk="1" hangingPunct="1"/>
            <a:r>
              <a:rPr lang="en-US" sz="1400" smtClean="0"/>
              <a:t>This method has been evolving for more than 20 years in TNC.</a:t>
            </a:r>
          </a:p>
          <a:p>
            <a:pPr eaLnBrk="1" hangingPunct="1"/>
            <a:endParaRPr lang="en-US" sz="1400" smtClean="0"/>
          </a:p>
          <a:p>
            <a:pPr eaLnBrk="1" hangingPunct="1"/>
            <a:r>
              <a:rPr lang="en-US" sz="1400" smtClean="0"/>
              <a:t>It started in the mid-1980’s when we shifted from small nature sanctuary type of conservation to thinking about the larger landscapes in which these places are embedded.  When we started to see that you can’t just buy a 50 acre tract of land to protect rare mollusks in a river you have to deal with the watershed.</a:t>
            </a:r>
          </a:p>
          <a:p>
            <a:pPr eaLnBrk="1" hangingPunct="1"/>
            <a:endParaRPr lang="en-US" sz="1400" smtClean="0"/>
          </a:p>
          <a:p>
            <a:pPr eaLnBrk="1" hangingPunct="1"/>
            <a:r>
              <a:rPr lang="en-US" sz="1400" smtClean="0"/>
              <a:t>We started asking “well how do these things work and what are the “threats’ to these mechanisms”.  </a:t>
            </a:r>
          </a:p>
          <a:p>
            <a:pPr eaLnBrk="1" hangingPunct="1"/>
            <a:endParaRPr lang="en-US" sz="1400" smtClean="0"/>
          </a:p>
          <a:p>
            <a:pPr eaLnBrk="1" hangingPunct="1"/>
            <a:r>
              <a:rPr lang="en-US" sz="1400" smtClean="0"/>
              <a:t>The method has had many names over this time….5S, Site conservation planning, bioreserve planning, conservation area planning, E5S and Conservation Action Planning…..</a:t>
            </a:r>
          </a:p>
          <a:p>
            <a:pPr eaLnBrk="1" hangingPunct="1"/>
            <a:endParaRPr lang="en-US" sz="1400" smtClean="0"/>
          </a:p>
          <a:p>
            <a:pPr eaLnBrk="1" hangingPunct="1"/>
            <a:r>
              <a:rPr lang="en-US" sz="1400" smtClean="0"/>
              <a:t> </a:t>
            </a:r>
          </a:p>
          <a:p>
            <a:pPr eaLnBrk="1" hangingPunct="1"/>
            <a:r>
              <a:rPr lang="en-US" sz="1400" smtClean="0"/>
              <a:t>It has been changing ever since and continues to evolve. </a:t>
            </a:r>
          </a:p>
          <a:p>
            <a:pPr eaLnBrk="1" hangingPunct="1"/>
            <a:endParaRPr lang="en-US" sz="1400" smtClean="0"/>
          </a:p>
          <a:p>
            <a:pPr eaLnBrk="1" hangingPunct="1"/>
            <a:endParaRPr lang="en-US" sz="1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BECBA5C-F9E9-49CA-88A7-7E29CEC01351}" type="slidenum">
              <a:rPr lang="en-US" smtClean="0"/>
              <a:pPr/>
              <a:t>17</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z="1400" b="1" smtClean="0"/>
          </a:p>
          <a:p>
            <a:endParaRPr lang="en-US" sz="1400" b="1" smtClean="0"/>
          </a:p>
          <a:p>
            <a:r>
              <a:rPr lang="en-US" sz="1800" smtClean="0"/>
              <a:t>Today, 100’s of partners have been engaged in CAP planning from all over the world.  All kinds of partners and Conservation practitioners from six continents have been using the method and all them adapting and modifying the simple technique for their situations.</a:t>
            </a:r>
          </a:p>
          <a:p>
            <a:endParaRPr lang="en-US" sz="1800"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FDB948F-B069-4A46-9401-F9F393189432}" type="slidenum">
              <a:rPr lang="en-US" smtClean="0"/>
              <a:pPr/>
              <a:t>18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r>
              <a:rPr lang="en-US" smtClean="0"/>
              <a:t>Just a sample of the many places worldwide…..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C2C5964-B2A7-4A45-B901-582D86D5EE76}" type="slidenum">
              <a:rPr lang="en-US" smtClean="0"/>
              <a:pPr/>
              <a:t>19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The method is constantly being adapted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9B0A73D-2824-4D49-AB8D-1A5B040B3957}" type="slidenum">
              <a:rPr lang="en-US" smtClean="0"/>
              <a:pPr/>
              <a:t>2</a:t>
            </a:fld>
            <a:endParaRPr lang="en-US" smtClean="0"/>
          </a:p>
        </p:txBody>
      </p:sp>
      <p:sp>
        <p:nvSpPr>
          <p:cNvPr id="30723" name="Rectangle 2"/>
          <p:cNvSpPr>
            <a:spLocks noGrp="1" noRot="1" noChangeAspect="1" noChangeArrowheads="1" noTextEdit="1"/>
          </p:cNvSpPr>
          <p:nvPr>
            <p:ph type="sldImg"/>
          </p:nvPr>
        </p:nvSpPr>
        <p:spPr>
          <a:ln/>
        </p:spPr>
      </p:sp>
      <p:sp>
        <p:nvSpPr>
          <p:cNvPr id="30724" name="Notes Placeholder 4"/>
          <p:cNvSpPr>
            <a:spLocks noGrp="1"/>
          </p:cNvSpPr>
          <p:nvPr>
            <p:ph type="body" idx="1"/>
          </p:nvPr>
        </p:nvSpPr>
        <p:spPr>
          <a:noFill/>
          <a:ln/>
        </p:spPr>
        <p:txBody>
          <a:bodyPr/>
          <a:lstStyle/>
          <a:p>
            <a:r>
              <a:rPr lang="en-US" smtClean="0"/>
              <a:t>Tribal leaders and local people across adjacent 2 million acres of communal lands are coming together to develop a shared approach to managing the precious forage, wildlife resources and water that they all depend on using this method.  And as one tribal leader said “The CAP workshop has shown us how to move forward.  By setting priorities with our neighboring conservancies, there is real hope that we can make progress.”  (they call their collectives “land conservancies”.)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8457BA6-5138-4D22-987C-26C496A33968}" type="slidenum">
              <a:rPr lang="en-US" smtClean="0"/>
              <a:pPr/>
              <a:t>20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CAP is consistent with the </a:t>
            </a:r>
            <a:r>
              <a:rPr lang="en-US" i="1" smtClean="0"/>
              <a:t>Open Standards for Conservation Practice </a:t>
            </a:r>
            <a:r>
              <a:rPr lang="en-US" smtClean="0"/>
              <a:t>which has been adopted by over 15 major NGO’s and now some government agencies to harmonize our individual conservation approaches.  So that we can learn and share across the greater conservation community with more agility.</a:t>
            </a:r>
          </a:p>
          <a:p>
            <a:pPr eaLnBrk="1" hangingPunct="1"/>
            <a:endParaRPr lang="en-US" smtClean="0"/>
          </a:p>
          <a:p>
            <a:pPr eaLnBrk="1" hangingPunct="1"/>
            <a:r>
              <a:rPr lang="en-US" smtClean="0"/>
              <a:t>This group of parties calls themselves the Conservation Measures Partnership.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8000718-0802-4CD0-B60A-45AF43875A8D}" type="slidenum">
              <a:rPr lang="en-US" smtClean="0"/>
              <a:pPr/>
              <a:t>21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304800" y="4343400"/>
            <a:ext cx="6324600" cy="4572000"/>
          </a:xfrm>
          <a:noFill/>
          <a:ln/>
        </p:spPr>
        <p:txBody>
          <a:bodyPr/>
          <a:lstStyle/>
          <a:p>
            <a:pPr eaLnBrk="1" hangingPunct="1"/>
            <a:r>
              <a:rPr lang="en-US" sz="1600" smtClean="0"/>
              <a:t>Because of the fact that we are harmonizing our approaches to conservation, we are able to help each other too.</a:t>
            </a:r>
          </a:p>
          <a:p>
            <a:pPr eaLnBrk="1" hangingPunct="1"/>
            <a:endParaRPr lang="en-US" sz="1600" smtClean="0"/>
          </a:p>
          <a:p>
            <a:pPr eaLnBrk="1" hangingPunct="1"/>
            <a:r>
              <a:rPr lang="en-US" sz="1600" smtClean="0"/>
              <a:t>The Conservation Coaches Network is a partnership enterprise that has been established to train and support coaches whose primary role is to support conservation teams in the successful adoption and execution of CAP/Open Standards to their projects to generate effective conservation strategies everywhere we work.</a:t>
            </a:r>
          </a:p>
          <a:p>
            <a:pPr eaLnBrk="1" hangingPunct="1"/>
            <a:endParaRPr lang="en-US" sz="1600" smtClean="0"/>
          </a:p>
          <a:p>
            <a:pPr eaLnBrk="1" hangingPunct="1"/>
            <a:r>
              <a:rPr lang="en-US" sz="1600" smtClean="0"/>
              <a:t>Today there are 260 coaches operating across 25 organizations.</a:t>
            </a:r>
          </a:p>
          <a:p>
            <a:pPr eaLnBrk="1" hangingPunct="1"/>
            <a:endParaRPr lang="en-US" sz="1600" smtClean="0"/>
          </a:p>
          <a:p>
            <a:pPr eaLnBrk="1" hangingPunct="1"/>
            <a:r>
              <a:rPr lang="en-US" sz="1600" smtClean="0"/>
              <a:t>The coaches also commit to connecting with each other to share and learn about what works and to enhance their skills support teams.</a:t>
            </a:r>
          </a:p>
          <a:p>
            <a:pPr eaLnBrk="1" hangingPunct="1"/>
            <a:endParaRPr lang="en-US" sz="16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BB624AE-2F34-4AF8-B63F-FB1FE3638E47}" type="slidenum">
              <a:rPr lang="en-US" smtClean="0"/>
              <a:pPr/>
              <a:t>22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The coaches work in the spirit of fellowship to promote the best possible conservation outcomes all over the world.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9330763-4AEB-46DB-94BA-E2CC4C9D5B3B}" type="slidenum">
              <a:rPr lang="en-US" smtClean="0"/>
              <a:pPr/>
              <a:t>23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p:spPr>
        <p:txBody>
          <a:bodyPr/>
          <a:lstStyle/>
          <a:p>
            <a:pPr eaLnBrk="1" hangingPunct="1"/>
            <a:r>
              <a:rPr lang="en-US" sz="1600" smtClean="0"/>
              <a:t>Efroymson approach again</a:t>
            </a:r>
          </a:p>
          <a:p>
            <a:pPr eaLnBrk="1" hangingPunct="1"/>
            <a:endParaRPr lang="en-US" sz="1600" smtClean="0"/>
          </a:p>
          <a:p>
            <a:pPr eaLnBrk="1" hangingPunct="1"/>
            <a:r>
              <a:rPr lang="en-US" sz="1600" smtClean="0"/>
              <a:t>Learn by doing</a:t>
            </a:r>
          </a:p>
          <a:p>
            <a:pPr eaLnBrk="1" hangingPunct="1"/>
            <a:endParaRPr lang="en-US" sz="1600" smtClean="0"/>
          </a:p>
          <a:p>
            <a:pPr eaLnBrk="1" hangingPunct="1"/>
            <a:r>
              <a:rPr lang="en-US" sz="1600" smtClean="0"/>
              <a:t>Minimal lecture</a:t>
            </a:r>
          </a:p>
          <a:p>
            <a:pPr eaLnBrk="1" hangingPunct="1"/>
            <a:endParaRPr lang="en-US" sz="1600" smtClean="0"/>
          </a:p>
          <a:p>
            <a:pPr eaLnBrk="1" hangingPunct="1"/>
            <a:r>
              <a:rPr lang="en-US" sz="1600" smtClean="0"/>
              <a:t>Lots of activity</a:t>
            </a:r>
          </a:p>
          <a:p>
            <a:pPr eaLnBrk="1" hangingPunct="1"/>
            <a:endParaRPr lang="en-US" sz="1600" smtClean="0"/>
          </a:p>
          <a:p>
            <a:pPr eaLnBrk="1" hangingPunct="1"/>
            <a:r>
              <a:rPr lang="en-US" sz="1600" smtClean="0"/>
              <a:t>Best when there is more than one site</a:t>
            </a:r>
          </a:p>
          <a:p>
            <a:pPr eaLnBrk="1" hangingPunct="1"/>
            <a:endParaRPr lang="en-US" sz="1600" smtClean="0"/>
          </a:p>
          <a:p>
            <a:pPr eaLnBrk="1" hangingPunct="1"/>
            <a:r>
              <a:rPr lang="en-US" sz="1600" smtClean="0"/>
              <a:t>But large sites – broken up into working teams by target or other devise proving to be a good method too</a:t>
            </a:r>
          </a:p>
          <a:p>
            <a:pPr eaLnBrk="1" hangingPunct="1"/>
            <a:endParaRPr lang="en-US" sz="1600" smtClean="0"/>
          </a:p>
          <a:p>
            <a:pPr eaLnBrk="1" hangingPunct="1"/>
            <a:endParaRPr lang="en-US" sz="16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0142AF0-6363-47DE-B8EF-830B4D11DDA9}" type="slidenum">
              <a:rPr lang="en-US" smtClean="0"/>
              <a:pPr/>
              <a:t>24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p:spPr>
        <p:txBody>
          <a:bodyPr/>
          <a:lstStyle/>
          <a:p>
            <a:pPr eaLnBrk="1" hangingPunct="1"/>
            <a:r>
              <a:rPr lang="en-US" smtClean="0"/>
              <a:t>In every fellowship workshop we like to establish some shared ground rules.</a:t>
            </a:r>
          </a:p>
          <a:p>
            <a:pPr eaLnBrk="1" hangingPunct="1"/>
            <a:endParaRPr lang="en-US" smtClean="0"/>
          </a:p>
          <a:p>
            <a:pPr eaLnBrk="1" hangingPunct="1"/>
            <a:r>
              <a:rPr lang="en-US" smtClean="0"/>
              <a:t>The rules are pretty simple:</a:t>
            </a:r>
          </a:p>
          <a:p>
            <a:pPr eaLnBrk="1" hangingPunct="1"/>
            <a:endParaRPr lang="en-US" smtClean="0"/>
          </a:p>
          <a:p>
            <a:pPr eaLnBrk="1" hangingPunct="1"/>
            <a:r>
              <a:rPr lang="en-US" smtClean="0"/>
              <a:t>Everyone has an important piece of the puzzle to share here so everyone is urged to participate, don’t hold back.</a:t>
            </a:r>
          </a:p>
          <a:p>
            <a:pPr eaLnBrk="1" hangingPunct="1"/>
            <a:endParaRPr lang="en-US" smtClean="0"/>
          </a:p>
          <a:p>
            <a:pPr eaLnBrk="1" hangingPunct="1"/>
            <a:r>
              <a:rPr lang="en-US" smtClean="0"/>
              <a:t>But at the same time, make time for others by not dominating the conversations.</a:t>
            </a:r>
          </a:p>
          <a:p>
            <a:pPr eaLnBrk="1" hangingPunct="1"/>
            <a:endParaRPr lang="en-US" smtClean="0"/>
          </a:p>
          <a:p>
            <a:pPr eaLnBrk="1" hangingPunct="1"/>
            <a:r>
              <a:rPr lang="en-US" smtClean="0"/>
              <a:t>We are all here because we want to make the best possible course of action to achieve the best possible outcomes, so we should feel safe to challenge and push each other’s ideas.  But to do so with respect for each other.  </a:t>
            </a:r>
          </a:p>
          <a:p>
            <a:pPr eaLnBrk="1" hangingPunct="1"/>
            <a:endParaRPr lang="en-US" smtClean="0"/>
          </a:p>
          <a:p>
            <a:pPr eaLnBrk="1" hangingPunct="1"/>
            <a:r>
              <a:rPr lang="en-US" smtClean="0"/>
              <a:t>“boss free zone” means that even if you report to someone in this room, lets all be here as equals.  No high or low.  Everyone’s perspective needs to be shared and heard.</a:t>
            </a:r>
          </a:p>
          <a:p>
            <a:pPr eaLnBrk="1" hangingPunct="1"/>
            <a:endParaRPr lang="en-US" smtClean="0"/>
          </a:p>
          <a:p>
            <a:pPr eaLnBrk="1" hangingPunct="1"/>
            <a:r>
              <a:rPr lang="en-US" smtClean="0"/>
              <a:t>That said, at the end of the day the team that has to make these actions work in real places on the ground has the final word.  So we urge the team to listen to all ideas.  To be open not defensive to all “tough love”, consider the questions that others have.  But at the end of the day, you will know what will make sense for your project.</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C139684-335C-4766-A8EF-AD6793E81E59}" type="slidenum">
              <a:rPr lang="en-US" smtClean="0"/>
              <a:pPr/>
              <a:t>25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This process has one aim and one aim only – to get conservation work done in real places on this earth.</a:t>
            </a:r>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FBB51D3-8766-4A6A-8D21-7688C645A008}"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800" b="1" u="sng" smtClean="0"/>
              <a:t>In the Peconic Estuary, </a:t>
            </a:r>
          </a:p>
          <a:p>
            <a:endParaRPr lang="en-US" sz="1800" b="1" u="sng" smtClean="0"/>
          </a:p>
          <a:p>
            <a:endParaRPr lang="en-US" sz="1800" smtClean="0"/>
          </a:p>
          <a:p>
            <a:r>
              <a:rPr lang="en-US" sz="1800" smtClean="0"/>
              <a:t>Oystermen, fishermen, Town councilors, NGOs got together using CAP to forge a plan for their estuary and now …..new scallop spawning sanctuaries have been created and scallop harvest regulations have been modified.</a:t>
            </a:r>
          </a:p>
          <a:p>
            <a:endParaRPr lang="en-US" sz="1800" smtClean="0"/>
          </a:p>
          <a:p>
            <a:r>
              <a:rPr lang="en-US" sz="1800" smtClean="0"/>
              <a:t>Baymen and Long Island towns have banded together to fund the purchase of clams to release into the new sanctuaries</a:t>
            </a:r>
          </a:p>
          <a:p>
            <a:endParaRPr lang="en-US" sz="1800" smtClean="0"/>
          </a:p>
          <a:p>
            <a:r>
              <a:rPr lang="en-US" sz="1800" smtClean="0"/>
              <a:t>And the Scallop and hard clam populations are increasing in the Estuary.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t>At the Cayos Cochinos National Monument, Fisherman, tourism operators, government and NGO representatives hadn’t even finished their Protected Area plan which used the CAP framework and the group had all agreed to and pushed for expansion of the sanctuary boundaries to include four critical spawning areas.  </a:t>
            </a:r>
          </a:p>
          <a:p>
            <a:endParaRPr lang="en-US" smtClean="0"/>
          </a:p>
          <a:p>
            <a:r>
              <a:rPr lang="en-US" smtClean="0"/>
              <a:t>The process revealed clearly for all to see that it was in all of their best interest to protect his additional area in the sanctuary. </a:t>
            </a:r>
          </a:p>
        </p:txBody>
      </p:sp>
      <p:sp>
        <p:nvSpPr>
          <p:cNvPr id="32772" name="Slide Number Placeholder 3"/>
          <p:cNvSpPr>
            <a:spLocks noGrp="1"/>
          </p:cNvSpPr>
          <p:nvPr>
            <p:ph type="sldNum" sz="quarter" idx="5"/>
          </p:nvPr>
        </p:nvSpPr>
        <p:spPr>
          <a:noFill/>
        </p:spPr>
        <p:txBody>
          <a:bodyPr/>
          <a:lstStyle/>
          <a:p>
            <a:fld id="{7449C170-0464-4FE5-8C72-FC3064743630}"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t>When you now think about developing a shared conservation plan for this magnificent species --- what are some of the things you would want to have in your plan of action?</a:t>
            </a:r>
          </a:p>
          <a:p>
            <a:endParaRPr lang="en-US" smtClean="0"/>
          </a:p>
          <a:p>
            <a:r>
              <a:rPr lang="en-US" smtClean="0"/>
              <a:t>Let participants brain storm some components of a good action plan…..</a:t>
            </a:r>
          </a:p>
        </p:txBody>
      </p:sp>
      <p:sp>
        <p:nvSpPr>
          <p:cNvPr id="33796" name="Slide Number Placeholder 3"/>
          <p:cNvSpPr>
            <a:spLocks noGrp="1"/>
          </p:cNvSpPr>
          <p:nvPr>
            <p:ph type="sldNum" sz="quarter" idx="5"/>
          </p:nvPr>
        </p:nvSpPr>
        <p:spPr>
          <a:noFill/>
        </p:spPr>
        <p:txBody>
          <a:bodyPr/>
          <a:lstStyle/>
          <a:p>
            <a:fld id="{EB2F5032-45FD-46E1-9253-DF0D4848288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FEF9AEA-9C7A-4C02-B33A-B3884ADDD674}"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This approach we are about to start together will help you to gather all these components together…. Lets see how it works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81BFF34-05EC-4F6D-A6A8-DCF107296353}"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z="1800" smtClean="0"/>
              <a:t>The CAP approach asks us to consider:</a:t>
            </a:r>
          </a:p>
          <a:p>
            <a:pPr eaLnBrk="1" hangingPunct="1"/>
            <a:endParaRPr lang="en-US" sz="1800" smtClean="0"/>
          </a:p>
          <a:p>
            <a:pPr eaLnBrk="1" hangingPunct="1"/>
            <a:r>
              <a:rPr lang="en-US" sz="1800" smtClean="0"/>
              <a:t>What is it we want to conserve?</a:t>
            </a:r>
          </a:p>
          <a:p>
            <a:pPr eaLnBrk="1" hangingPunct="1"/>
            <a:endParaRPr lang="en-US" sz="1800" smtClean="0"/>
          </a:p>
          <a:p>
            <a:pPr eaLnBrk="1" hangingPunct="1"/>
            <a:r>
              <a:rPr lang="en-US" sz="1800" smtClean="0"/>
              <a:t>What is our current best understanding of what these things need to be “healthy”?</a:t>
            </a:r>
          </a:p>
          <a:p>
            <a:pPr eaLnBrk="1" hangingPunct="1"/>
            <a:endParaRPr lang="en-US" sz="1800" smtClean="0"/>
          </a:p>
          <a:p>
            <a:pPr eaLnBrk="1" hangingPunct="1"/>
            <a:r>
              <a:rPr lang="en-US" sz="1800" smtClean="0"/>
              <a:t>What condition is our system in right now?</a:t>
            </a:r>
          </a:p>
          <a:p>
            <a:pPr eaLnBrk="1" hangingPunct="1"/>
            <a:endParaRPr 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4CE8CDD-340E-4D44-B241-812FE86272F9}"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The method asks us to consider: </a:t>
            </a:r>
          </a:p>
          <a:p>
            <a:pPr eaLnBrk="1" hangingPunct="1"/>
            <a:endParaRPr lang="en-US" smtClean="0"/>
          </a:p>
          <a:p>
            <a:pPr eaLnBrk="1" hangingPunct="1"/>
            <a:r>
              <a:rPr lang="en-US" smtClean="0"/>
              <a:t>What is challenging the things that we care about and what is likely to be a challenge as we look into the future?</a:t>
            </a:r>
          </a:p>
          <a:p>
            <a:pPr eaLnBrk="1" hangingPunct="1"/>
            <a:endParaRPr lang="en-US" smtClean="0"/>
          </a:p>
          <a:p>
            <a:pPr eaLnBrk="1" hangingPunct="1"/>
            <a:r>
              <a:rPr lang="en-US" smtClean="0"/>
              <a:t>What is the intensity and scale that these threats operate on?</a:t>
            </a:r>
          </a:p>
          <a:p>
            <a:pPr eaLnBrk="1" hangingPunct="1"/>
            <a:endParaRPr lang="en-US" smtClean="0"/>
          </a:p>
          <a:p>
            <a:pPr eaLnBrk="1" hangingPunct="1"/>
            <a:r>
              <a:rPr lang="en-US" smtClean="0"/>
              <a:t>Can we reverse the impact once it is perpetrated?</a:t>
            </a:r>
          </a:p>
          <a:p>
            <a:pPr eaLnBrk="1" hangingPunct="1"/>
            <a:endParaRPr lang="en-US" smtClean="0"/>
          </a:p>
          <a:p>
            <a:pPr eaLnBrk="1" hangingPunct="1"/>
            <a:r>
              <a:rPr lang="en-US" smtClean="0"/>
              <a:t>We may use some words that are new to you as we go through this process.  But none of these concepts will be new to you.  They are all pretty obvious and intuitive.  So, please, don’t get thrown by any of the terminology.  </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6CECC59-B23D-416B-9633-13B2C26598E6}"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800" smtClean="0"/>
              <a:t>The method encourages us to build measurable objectives based on what we understand about the viability of the system and the nature and scale of the threats.</a:t>
            </a:r>
          </a:p>
          <a:p>
            <a:pPr eaLnBrk="1" hangingPunct="1"/>
            <a:endParaRPr lang="en-US" sz="1800" smtClean="0"/>
          </a:p>
          <a:p>
            <a:pPr eaLnBrk="1" hangingPunct="1"/>
            <a:r>
              <a:rPr lang="en-US" sz="1800" smtClean="0"/>
              <a:t>In this example, the riparian forest is needed to sustain adequate breeding habitat for a native flycatcher.  The science tells them that the birds need at 100 ft. width of forest along 75 miles of river to have a successful breeding population.  It was establishing the target and understanding what it needs to be viable and what its threats were – that enabled them to set a specific measurable objective. </a:t>
            </a:r>
          </a:p>
          <a:p>
            <a:pPr eaLnBrk="1" hangingPunct="1"/>
            <a:endParaRPr lang="en-US" sz="1800" smtClean="0"/>
          </a:p>
          <a:p>
            <a:pPr eaLnBrk="1" hangingPunct="1"/>
            <a:r>
              <a:rPr lang="en-US" sz="1800" smtClean="0"/>
              <a:t>You can see that this objective can really shape their actions.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9" descr="skyscape_copyright1"/>
          <p:cNvPicPr>
            <a:picLocks noChangeAspect="1" noChangeArrowheads="1"/>
          </p:cNvPicPr>
          <p:nvPr userDrawn="1"/>
        </p:nvPicPr>
        <p:blipFill>
          <a:blip r:embed="rId2" cstate="print"/>
          <a:srcRect/>
          <a:stretch>
            <a:fillRect/>
          </a:stretch>
        </p:blipFill>
        <p:spPr bwMode="auto">
          <a:xfrm>
            <a:off x="0" y="0"/>
            <a:ext cx="9144000" cy="6911975"/>
          </a:xfrm>
          <a:prstGeom prst="rect">
            <a:avLst/>
          </a:prstGeom>
          <a:noFill/>
          <a:ln w="9525">
            <a:noFill/>
            <a:miter lim="800000"/>
            <a:headEnd/>
            <a:tailEnd/>
          </a:ln>
        </p:spPr>
      </p:pic>
      <p:sp>
        <p:nvSpPr>
          <p:cNvPr id="3074" name="Rectangle 2"/>
          <p:cNvSpPr>
            <a:spLocks noGrp="1" noChangeArrowheads="1"/>
          </p:cNvSpPr>
          <p:nvPr>
            <p:ph type="ctrTitle"/>
          </p:nvPr>
        </p:nvSpPr>
        <p:spPr>
          <a:xfrm>
            <a:off x="304800" y="2819400"/>
            <a:ext cx="6477000" cy="1524000"/>
          </a:xfrm>
        </p:spPr>
        <p:txBody>
          <a:bodyPr/>
          <a:lstStyle>
            <a:lvl1pPr>
              <a:defRPr sz="4800" b="0"/>
            </a:lvl1pPr>
          </a:lstStyle>
          <a:p>
            <a:r>
              <a:rPr lang="en-US"/>
              <a:t>Click to edit Master title style</a:t>
            </a:r>
          </a:p>
        </p:txBody>
      </p:sp>
      <p:sp>
        <p:nvSpPr>
          <p:cNvPr id="3075" name="Rectangle 3"/>
          <p:cNvSpPr>
            <a:spLocks noGrp="1" noChangeArrowheads="1"/>
          </p:cNvSpPr>
          <p:nvPr>
            <p:ph type="subTitle" idx="1"/>
          </p:nvPr>
        </p:nvSpPr>
        <p:spPr>
          <a:xfrm>
            <a:off x="3886200" y="5715000"/>
            <a:ext cx="5105400" cy="1066800"/>
          </a:xfrm>
        </p:spPr>
        <p:txBody>
          <a:bodyPr/>
          <a:lstStyle>
            <a:lvl1pPr marL="0" indent="0">
              <a:buFontTx/>
              <a:buNone/>
              <a:defRPr sz="3200" b="1" i="1">
                <a:latin typeface="Garamond" pitchFamily="18" charset="0"/>
              </a:defRPr>
            </a:lvl1pPr>
          </a:lstStyle>
          <a:p>
            <a:r>
              <a:rPr lang="en-US"/>
              <a:t>Click to edit Master subtitle style</a:t>
            </a:r>
          </a:p>
        </p:txBody>
      </p:sp>
      <p:pic>
        <p:nvPicPr>
          <p:cNvPr id="6" name="Picture 13"/>
          <p:cNvPicPr>
            <a:picLocks noChangeAspect="1" noChangeArrowheads="1"/>
          </p:cNvPicPr>
          <p:nvPr userDrawn="1"/>
        </p:nvPicPr>
        <p:blipFill>
          <a:blip r:embed="rId3" cstate="print"/>
          <a:srcRect/>
          <a:stretch>
            <a:fillRect/>
          </a:stretch>
        </p:blipFill>
        <p:spPr bwMode="auto">
          <a:xfrm>
            <a:off x="228600" y="228600"/>
            <a:ext cx="2036763" cy="7810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341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341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90800"/>
            <a:ext cx="3659188"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7388" y="2590800"/>
            <a:ext cx="3660775" cy="1484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7388" y="4227513"/>
            <a:ext cx="3660775"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659188"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7388" y="2590800"/>
            <a:ext cx="3660775" cy="1484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7388" y="4227513"/>
            <a:ext cx="3660775"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371600"/>
            <a:ext cx="8229600" cy="4341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90800"/>
            <a:ext cx="3659188"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7388" y="2590800"/>
            <a:ext cx="3660775"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590800"/>
            <a:ext cx="3659188" cy="1484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7388" y="2590800"/>
            <a:ext cx="3660775" cy="1484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227513"/>
            <a:ext cx="3659188"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97388" y="4227513"/>
            <a:ext cx="3660775"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590800"/>
            <a:ext cx="3659188" cy="1484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7388" y="2590800"/>
            <a:ext cx="3660775" cy="1484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227513"/>
            <a:ext cx="7472363"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659188"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7388" y="2590800"/>
            <a:ext cx="3660775"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590800"/>
            <a:ext cx="3659188" cy="3122613"/>
          </a:xfrm>
        </p:spPr>
        <p:txBody>
          <a:bodyPr/>
          <a:lstStyle/>
          <a:p>
            <a:pPr lvl="0"/>
            <a:endParaRPr lang="en-US" noProof="0" dirty="0" smtClean="0"/>
          </a:p>
        </p:txBody>
      </p:sp>
      <p:sp>
        <p:nvSpPr>
          <p:cNvPr id="4" name="Text Placeholder 3"/>
          <p:cNvSpPr>
            <a:spLocks noGrp="1"/>
          </p:cNvSpPr>
          <p:nvPr>
            <p:ph type="body" sz="half" idx="2"/>
          </p:nvPr>
        </p:nvSpPr>
        <p:spPr>
          <a:xfrm>
            <a:off x="4497388" y="2590800"/>
            <a:ext cx="3660775"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7388" y="25908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3" descr="skyscape banner"/>
          <p:cNvPicPr>
            <a:picLocks noChangeAspect="1" noChangeArrowheads="1"/>
          </p:cNvPicPr>
          <p:nvPr userDrawn="1"/>
        </p:nvPicPr>
        <p:blipFill>
          <a:blip r:embed="rId21" cstate="print"/>
          <a:srcRect/>
          <a:stretch>
            <a:fillRect/>
          </a:stretch>
        </p:blipFill>
        <p:spPr bwMode="auto">
          <a:xfrm>
            <a:off x="0" y="0"/>
            <a:ext cx="9144000" cy="12192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137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685800" y="2590800"/>
            <a:ext cx="7472363" cy="312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3" name="Rectangle 19"/>
          <p:cNvSpPr>
            <a:spLocks noChangeArrowheads="1"/>
          </p:cNvSpPr>
          <p:nvPr userDrawn="1"/>
        </p:nvSpPr>
        <p:spPr bwMode="auto">
          <a:xfrm>
            <a:off x="3276600" y="228600"/>
            <a:ext cx="5562600" cy="762000"/>
          </a:xfrm>
          <a:prstGeom prst="rect">
            <a:avLst/>
          </a:prstGeom>
          <a:noFill/>
          <a:ln w="9525">
            <a:noFill/>
            <a:miter lim="800000"/>
            <a:headEnd/>
            <a:tailEnd/>
          </a:ln>
          <a:effectLst/>
        </p:spPr>
        <p:txBody>
          <a:bodyPr anchor="ctr"/>
          <a:lstStyle/>
          <a:p>
            <a:pPr>
              <a:defRPr/>
            </a:pPr>
            <a:endParaRPr lang="en-US" sz="4000" b="1" dirty="0">
              <a:latin typeface="Garamond" pitchFamily="18" charset="0"/>
            </a:endParaRPr>
          </a:p>
        </p:txBody>
      </p:sp>
      <p:pic>
        <p:nvPicPr>
          <p:cNvPr id="7" name="Picture 13"/>
          <p:cNvPicPr>
            <a:picLocks noChangeAspect="1" noChangeArrowheads="1"/>
          </p:cNvPicPr>
          <p:nvPr userDrawn="1"/>
        </p:nvPicPr>
        <p:blipFill>
          <a:blip r:embed="rId22" cstate="print"/>
          <a:srcRect/>
          <a:stretch>
            <a:fillRect/>
          </a:stretch>
        </p:blipFill>
        <p:spPr bwMode="auto">
          <a:xfrm>
            <a:off x="249237" y="115592"/>
            <a:ext cx="1884363" cy="72260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7"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Lst>
  <p:txStyles>
    <p:title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Garamond" pitchFamily="18" charset="0"/>
        </a:defRPr>
      </a:lvl2pPr>
      <a:lvl3pPr algn="l" rtl="0" eaLnBrk="0" fontAlgn="base" hangingPunct="0">
        <a:spcBef>
          <a:spcPct val="0"/>
        </a:spcBef>
        <a:spcAft>
          <a:spcPct val="0"/>
        </a:spcAft>
        <a:defRPr sz="4000" b="1">
          <a:solidFill>
            <a:schemeClr val="tx1"/>
          </a:solidFill>
          <a:latin typeface="Garamond" pitchFamily="18" charset="0"/>
        </a:defRPr>
      </a:lvl3pPr>
      <a:lvl4pPr algn="l" rtl="0" eaLnBrk="0" fontAlgn="base" hangingPunct="0">
        <a:spcBef>
          <a:spcPct val="0"/>
        </a:spcBef>
        <a:spcAft>
          <a:spcPct val="0"/>
        </a:spcAft>
        <a:defRPr sz="4000" b="1">
          <a:solidFill>
            <a:schemeClr val="tx1"/>
          </a:solidFill>
          <a:latin typeface="Garamond" pitchFamily="18" charset="0"/>
        </a:defRPr>
      </a:lvl4pPr>
      <a:lvl5pPr algn="l" rtl="0" eaLnBrk="0" fontAlgn="base" hangingPunct="0">
        <a:spcBef>
          <a:spcPct val="0"/>
        </a:spcBef>
        <a:spcAft>
          <a:spcPct val="0"/>
        </a:spcAft>
        <a:defRPr sz="4000" b="1">
          <a:solidFill>
            <a:schemeClr val="tx1"/>
          </a:solidFill>
          <a:latin typeface="Garamond" pitchFamily="18"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7.png"/><Relationship Id="rId3" Type="http://schemas.openxmlformats.org/officeDocument/2006/relationships/image" Target="../media/image1.jpeg"/><Relationship Id="rId7" Type="http://schemas.openxmlformats.org/officeDocument/2006/relationships/image" Target="../media/image52.png"/><Relationship Id="rId12" Type="http://schemas.openxmlformats.org/officeDocument/2006/relationships/image" Target="../media/image56.png"/><Relationship Id="rId17" Type="http://schemas.openxmlformats.org/officeDocument/2006/relationships/image" Target="../media/image60.jpeg"/><Relationship Id="rId2" Type="http://schemas.openxmlformats.org/officeDocument/2006/relationships/notesSlide" Target="../notesSlides/notesSlide20.xml"/><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5.jpeg"/><Relationship Id="rId5" Type="http://schemas.openxmlformats.org/officeDocument/2006/relationships/image" Target="../media/image50.png"/><Relationship Id="rId15" Type="http://schemas.openxmlformats.org/officeDocument/2006/relationships/image" Target="../media/image58.png"/><Relationship Id="rId10" Type="http://schemas.openxmlformats.org/officeDocument/2006/relationships/image" Target="../media/image54.jpeg"/><Relationship Id="rId4" Type="http://schemas.openxmlformats.org/officeDocument/2006/relationships/hyperlink" Target="http://www.conservationmeasures.org/" TargetMode="External"/><Relationship Id="rId9" Type="http://schemas.openxmlformats.org/officeDocument/2006/relationships/image" Target="../media/image48.png"/><Relationship Id="rId1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12" Type="http://schemas.openxmlformats.org/officeDocument/2006/relationships/image" Target="../media/image77.jpe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1676400" y="3581400"/>
            <a:ext cx="5943600" cy="579438"/>
          </a:xfrm>
          <a:prstGeom prst="rect">
            <a:avLst/>
          </a:prstGeom>
          <a:noFill/>
          <a:ln w="9525">
            <a:noFill/>
            <a:miter lim="800000"/>
            <a:headEnd/>
            <a:tailEnd/>
          </a:ln>
        </p:spPr>
        <p:txBody>
          <a:bodyPr>
            <a:spAutoFit/>
          </a:bodyPr>
          <a:lstStyle/>
          <a:p>
            <a:pPr algn="ctr" eaLnBrk="0" hangingPunct="0">
              <a:spcBef>
                <a:spcPct val="50000"/>
              </a:spcBef>
            </a:pPr>
            <a:r>
              <a:rPr lang="en-US" sz="3200" b="1" i="1" dirty="0">
                <a:latin typeface="Garamond" pitchFamily="18" charset="0"/>
              </a:rPr>
              <a:t>“Thinking like a conservationist”</a:t>
            </a:r>
          </a:p>
        </p:txBody>
      </p:sp>
      <p:sp>
        <p:nvSpPr>
          <p:cNvPr id="5" name="Rectangle 2"/>
          <p:cNvSpPr>
            <a:spLocks noGrp="1" noChangeArrowheads="1"/>
          </p:cNvSpPr>
          <p:nvPr>
            <p:ph type="ctrTitle"/>
          </p:nvPr>
        </p:nvSpPr>
        <p:spPr>
          <a:xfrm>
            <a:off x="228600" y="914400"/>
            <a:ext cx="8534400" cy="2819400"/>
          </a:xfrm>
        </p:spPr>
        <p:txBody>
          <a:bodyPr/>
          <a:lstStyle/>
          <a:p>
            <a:pPr eaLnBrk="1" hangingPunct="1"/>
            <a:r>
              <a:rPr lang="en-US" b="1" dirty="0" smtClean="0"/>
              <a:t>Conservation Action Planning (CAP) Process</a:t>
            </a:r>
          </a:p>
        </p:txBody>
      </p:sp>
      <p:sp>
        <p:nvSpPr>
          <p:cNvPr id="6" name="Text Box 7"/>
          <p:cNvSpPr txBox="1">
            <a:spLocks noChangeArrowheads="1"/>
          </p:cNvSpPr>
          <p:nvPr/>
        </p:nvSpPr>
        <p:spPr bwMode="auto">
          <a:xfrm>
            <a:off x="5029200" y="5105400"/>
            <a:ext cx="3962400" cy="430887"/>
          </a:xfrm>
          <a:prstGeom prst="rect">
            <a:avLst/>
          </a:prstGeom>
          <a:noFill/>
          <a:ln w="9525">
            <a:noFill/>
            <a:miter lim="800000"/>
            <a:headEnd/>
            <a:tailEnd/>
          </a:ln>
        </p:spPr>
        <p:txBody>
          <a:bodyPr wrap="square">
            <a:spAutoFit/>
          </a:bodyPr>
          <a:lstStyle/>
          <a:p>
            <a:pPr algn="ctr">
              <a:spcBef>
                <a:spcPct val="20000"/>
              </a:spcBef>
              <a:buSzPct val="65000"/>
              <a:buFont typeface="Monotype Sorts" pitchFamily="2" charset="2"/>
              <a:buNone/>
            </a:pPr>
            <a:r>
              <a:rPr lang="en-US" sz="2200" b="1" i="1" dirty="0">
                <a:latin typeface="Garamond" pitchFamily="18" charset="0"/>
              </a:rPr>
              <a:t>Quick Tour</a:t>
            </a:r>
          </a:p>
        </p:txBody>
      </p:sp>
      <p:sp>
        <p:nvSpPr>
          <p:cNvPr id="7" name="Rectangle 9"/>
          <p:cNvSpPr>
            <a:spLocks noChangeArrowheads="1"/>
          </p:cNvSpPr>
          <p:nvPr/>
        </p:nvSpPr>
        <p:spPr bwMode="auto">
          <a:xfrm>
            <a:off x="3581400" y="5486400"/>
            <a:ext cx="5334000" cy="646331"/>
          </a:xfrm>
          <a:prstGeom prst="rect">
            <a:avLst/>
          </a:prstGeom>
          <a:noFill/>
          <a:ln w="9525">
            <a:noFill/>
            <a:miter lim="800000"/>
            <a:headEnd/>
            <a:tailEnd/>
          </a:ln>
        </p:spPr>
        <p:txBody>
          <a:bodyPr>
            <a:spAutoFit/>
          </a:bodyPr>
          <a:lstStyle/>
          <a:p>
            <a:pPr algn="r" eaLnBrk="0" hangingPunct="0">
              <a:spcBef>
                <a:spcPts val="0"/>
              </a:spcBef>
            </a:pPr>
            <a:r>
              <a:rPr lang="en-US" b="1" dirty="0">
                <a:latin typeface="Garamond" pitchFamily="18" charset="0"/>
              </a:rPr>
              <a:t>Project-level planning &amp; measures </a:t>
            </a:r>
            <a:r>
              <a:rPr lang="en-US" b="1" i="1" dirty="0">
                <a:latin typeface="Garamond" pitchFamily="18" charset="0"/>
              </a:rPr>
              <a:t>within </a:t>
            </a:r>
            <a:endParaRPr lang="en-US" b="1" i="1" dirty="0" smtClean="0">
              <a:latin typeface="Garamond" pitchFamily="18" charset="0"/>
            </a:endParaRPr>
          </a:p>
          <a:p>
            <a:pPr algn="r" eaLnBrk="0" hangingPunct="0">
              <a:spcBef>
                <a:spcPts val="0"/>
              </a:spcBef>
            </a:pPr>
            <a:r>
              <a:rPr lang="en-US" b="1" i="1" dirty="0" smtClean="0">
                <a:latin typeface="Garamond" pitchFamily="18" charset="0"/>
              </a:rPr>
              <a:t>The </a:t>
            </a:r>
            <a:r>
              <a:rPr lang="en-US" b="1" i="1" dirty="0">
                <a:latin typeface="Garamond" pitchFamily="18" charset="0"/>
              </a:rPr>
              <a:t>Nature Conservancy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oat2"/>
          <p:cNvPicPr>
            <a:picLocks noGrp="1" noChangeAspect="1" noChangeArrowheads="1"/>
          </p:cNvPicPr>
          <p:nvPr>
            <p:ph sz="quarter" idx="2"/>
          </p:nvPr>
        </p:nvPicPr>
        <p:blipFill>
          <a:blip r:embed="rId3" cstate="print"/>
          <a:srcRect/>
          <a:stretch>
            <a:fillRect/>
          </a:stretch>
        </p:blipFill>
        <p:spPr>
          <a:xfrm>
            <a:off x="762000" y="4876800"/>
            <a:ext cx="2209800" cy="1811338"/>
          </a:xfrm>
          <a:noFill/>
        </p:spPr>
      </p:pic>
      <p:sp>
        <p:nvSpPr>
          <p:cNvPr id="12291" name="Rectangle 3"/>
          <p:cNvSpPr>
            <a:spLocks noGrp="1" noChangeArrowheads="1"/>
          </p:cNvSpPr>
          <p:nvPr>
            <p:ph type="body" sz="half" idx="4294967295"/>
          </p:nvPr>
        </p:nvSpPr>
        <p:spPr>
          <a:xfrm>
            <a:off x="0" y="1295400"/>
            <a:ext cx="9144000" cy="1447800"/>
          </a:xfrm>
        </p:spPr>
        <p:txBody>
          <a:bodyPr/>
          <a:lstStyle/>
          <a:p>
            <a:pPr marL="0" indent="12700" eaLnBrk="1" hangingPunct="1">
              <a:lnSpc>
                <a:spcPct val="90000"/>
              </a:lnSpc>
              <a:buFontTx/>
              <a:buNone/>
            </a:pPr>
            <a:r>
              <a:rPr lang="en-US" sz="2000" dirty="0" smtClean="0"/>
              <a:t>Who are the key stakeholders with vested interest in these targets, threats?       	What factors are driving threats? </a:t>
            </a:r>
          </a:p>
          <a:p>
            <a:pPr eaLnBrk="1" hangingPunct="1">
              <a:lnSpc>
                <a:spcPct val="90000"/>
              </a:lnSpc>
              <a:buFontTx/>
              <a:buNone/>
            </a:pPr>
            <a:r>
              <a:rPr lang="en-US" sz="2000" dirty="0" smtClean="0"/>
              <a:t>             		What opportunities should be pursued?</a:t>
            </a:r>
          </a:p>
        </p:txBody>
      </p:sp>
      <p:pic>
        <p:nvPicPr>
          <p:cNvPr id="12292" name="Picture 47"/>
          <p:cNvPicPr>
            <a:picLocks noGrp="1" noChangeAspect="1" noChangeArrowheads="1"/>
          </p:cNvPicPr>
          <p:nvPr>
            <p:ph sz="quarter" idx="3"/>
          </p:nvPr>
        </p:nvPicPr>
        <p:blipFill>
          <a:blip r:embed="rId4" cstate="print"/>
          <a:srcRect/>
          <a:stretch>
            <a:fillRect/>
          </a:stretch>
        </p:blipFill>
        <p:spPr>
          <a:xfrm>
            <a:off x="457200" y="2514600"/>
            <a:ext cx="3152775" cy="2286000"/>
          </a:xfrm>
          <a:noFill/>
        </p:spPr>
      </p:pic>
      <p:sp>
        <p:nvSpPr>
          <p:cNvPr id="12293" name="Text Box 50"/>
          <p:cNvSpPr txBox="1">
            <a:spLocks noChangeArrowheads="1"/>
          </p:cNvSpPr>
          <p:nvPr/>
        </p:nvSpPr>
        <p:spPr bwMode="auto">
          <a:xfrm>
            <a:off x="3048000" y="0"/>
            <a:ext cx="6096000" cy="1190625"/>
          </a:xfrm>
          <a:prstGeom prst="rect">
            <a:avLst/>
          </a:prstGeom>
          <a:noFill/>
          <a:ln w="9525">
            <a:noFill/>
            <a:miter lim="800000"/>
            <a:headEnd/>
            <a:tailEnd/>
          </a:ln>
        </p:spPr>
        <p:txBody>
          <a:bodyPr>
            <a:spAutoFit/>
          </a:bodyPr>
          <a:lstStyle/>
          <a:p>
            <a:pPr algn="ctr" eaLnBrk="0" hangingPunct="0"/>
            <a:r>
              <a:rPr lang="en-US" sz="3600" b="1">
                <a:solidFill>
                  <a:schemeClr val="bg1"/>
                </a:solidFill>
                <a:latin typeface="Garamond" pitchFamily="18" charset="0"/>
              </a:rPr>
              <a:t>CAP answers </a:t>
            </a:r>
          </a:p>
          <a:p>
            <a:pPr algn="ctr" eaLnBrk="0" hangingPunct="0"/>
            <a:r>
              <a:rPr lang="en-US" sz="3600" b="1">
                <a:solidFill>
                  <a:schemeClr val="bg1"/>
                </a:solidFill>
                <a:latin typeface="Garamond" pitchFamily="18" charset="0"/>
              </a:rPr>
              <a:t>common key questions</a:t>
            </a:r>
            <a:r>
              <a:rPr lang="en-US" sz="3600" b="1">
                <a:latin typeface="Garamond" pitchFamily="18" charset="0"/>
              </a:rPr>
              <a:t> </a:t>
            </a:r>
          </a:p>
        </p:txBody>
      </p:sp>
      <p:pic>
        <p:nvPicPr>
          <p:cNvPr id="12294" name="Picture 49" descr="describing_the_situation.bmp"/>
          <p:cNvPicPr>
            <a:picLocks noChangeAspect="1"/>
          </p:cNvPicPr>
          <p:nvPr/>
        </p:nvPicPr>
        <p:blipFill>
          <a:blip r:embed="rId5" cstate="print"/>
          <a:srcRect l="13995" t="8095" r="23227"/>
          <a:stretch>
            <a:fillRect/>
          </a:stretch>
        </p:blipFill>
        <p:spPr bwMode="auto">
          <a:xfrm>
            <a:off x="3810000" y="2484438"/>
            <a:ext cx="5029200" cy="405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helicopter"/>
          <p:cNvPicPr>
            <a:picLocks noChangeAspect="1" noChangeArrowheads="1"/>
          </p:cNvPicPr>
          <p:nvPr/>
        </p:nvPicPr>
        <p:blipFill>
          <a:blip r:embed="rId3" cstate="print"/>
          <a:srcRect/>
          <a:stretch>
            <a:fillRect/>
          </a:stretch>
        </p:blipFill>
        <p:spPr bwMode="auto">
          <a:xfrm>
            <a:off x="152400" y="1828800"/>
            <a:ext cx="2473325" cy="3581400"/>
          </a:xfrm>
          <a:prstGeom prst="rect">
            <a:avLst/>
          </a:prstGeom>
          <a:noFill/>
          <a:ln w="9525">
            <a:noFill/>
            <a:miter lim="800000"/>
            <a:headEnd/>
            <a:tailEnd/>
          </a:ln>
        </p:spPr>
      </p:pic>
      <p:sp>
        <p:nvSpPr>
          <p:cNvPr id="13315" name="Rectangle 2"/>
          <p:cNvSpPr>
            <a:spLocks noGrp="1" noChangeArrowheads="1"/>
          </p:cNvSpPr>
          <p:nvPr>
            <p:ph type="body" sz="half" idx="4294967295"/>
          </p:nvPr>
        </p:nvSpPr>
        <p:spPr>
          <a:xfrm>
            <a:off x="457200" y="1371600"/>
            <a:ext cx="8382000" cy="685800"/>
          </a:xfrm>
        </p:spPr>
        <p:txBody>
          <a:bodyPr/>
          <a:lstStyle/>
          <a:p>
            <a:pPr>
              <a:buFontTx/>
              <a:buNone/>
            </a:pPr>
            <a:r>
              <a:rPr lang="en-US" smtClean="0"/>
              <a:t>What actions are needed to achieve the desired outcomes?</a:t>
            </a:r>
          </a:p>
        </p:txBody>
      </p:sp>
      <p:sp>
        <p:nvSpPr>
          <p:cNvPr id="13316" name="Rectangle 3"/>
          <p:cNvSpPr>
            <a:spLocks noChangeArrowheads="1"/>
          </p:cNvSpPr>
          <p:nvPr/>
        </p:nvSpPr>
        <p:spPr bwMode="auto">
          <a:xfrm>
            <a:off x="-15875" y="0"/>
            <a:ext cx="9159875" cy="1216025"/>
          </a:xfrm>
          <a:prstGeom prst="rect">
            <a:avLst/>
          </a:prstGeom>
          <a:noFill/>
          <a:ln w="9525">
            <a:noFill/>
            <a:miter lim="800000"/>
            <a:headEnd/>
            <a:tailEnd/>
          </a:ln>
        </p:spPr>
        <p:txBody>
          <a:bodyPr wrap="none" anchor="ctr"/>
          <a:lstStyle/>
          <a:p>
            <a:endParaRPr lang="en-US"/>
          </a:p>
        </p:txBody>
      </p:sp>
      <p:sp>
        <p:nvSpPr>
          <p:cNvPr id="13317" name="Text Box 4"/>
          <p:cNvSpPr txBox="1">
            <a:spLocks noChangeArrowheads="1"/>
          </p:cNvSpPr>
          <p:nvPr/>
        </p:nvSpPr>
        <p:spPr bwMode="auto">
          <a:xfrm>
            <a:off x="3048000" y="0"/>
            <a:ext cx="6096000" cy="1190625"/>
          </a:xfrm>
          <a:prstGeom prst="rect">
            <a:avLst/>
          </a:prstGeom>
          <a:noFill/>
          <a:ln w="9525">
            <a:noFill/>
            <a:miter lim="800000"/>
            <a:headEnd/>
            <a:tailEnd/>
          </a:ln>
        </p:spPr>
        <p:txBody>
          <a:bodyPr>
            <a:spAutoFit/>
          </a:bodyPr>
          <a:lstStyle/>
          <a:p>
            <a:pPr eaLnBrk="0" hangingPunct="0"/>
            <a:r>
              <a:rPr lang="en-US" sz="3600" b="1">
                <a:solidFill>
                  <a:schemeClr val="bg1"/>
                </a:solidFill>
                <a:latin typeface="Garamond" pitchFamily="18" charset="0"/>
              </a:rPr>
              <a:t>CAP answers common key questions…….</a:t>
            </a:r>
            <a:r>
              <a:rPr lang="en-US" sz="3600" b="1">
                <a:latin typeface="Garamond" pitchFamily="18" charset="0"/>
              </a:rPr>
              <a:t> </a:t>
            </a:r>
          </a:p>
        </p:txBody>
      </p:sp>
      <p:sp>
        <p:nvSpPr>
          <p:cNvPr id="13318" name="Rectangle 5"/>
          <p:cNvSpPr>
            <a:spLocks noChangeArrowheads="1"/>
          </p:cNvSpPr>
          <p:nvPr/>
        </p:nvSpPr>
        <p:spPr bwMode="auto">
          <a:xfrm>
            <a:off x="0" y="1941513"/>
            <a:ext cx="9144000" cy="0"/>
          </a:xfrm>
          <a:prstGeom prst="rect">
            <a:avLst/>
          </a:prstGeom>
          <a:noFill/>
          <a:ln w="9525">
            <a:noFill/>
            <a:miter lim="800000"/>
            <a:headEnd/>
            <a:tailEnd/>
          </a:ln>
        </p:spPr>
        <p:txBody>
          <a:bodyPr wrap="none" anchor="ctr">
            <a:spAutoFit/>
          </a:bodyPr>
          <a:lstStyle/>
          <a:p>
            <a:endParaRPr lang="en-US"/>
          </a:p>
        </p:txBody>
      </p:sp>
      <p:graphicFrame>
        <p:nvGraphicFramePr>
          <p:cNvPr id="482310" name="Group 6"/>
          <p:cNvGraphicFramePr>
            <a:graphicFrameLocks noGrp="1"/>
          </p:cNvGraphicFramePr>
          <p:nvPr/>
        </p:nvGraphicFramePr>
        <p:xfrm>
          <a:off x="1676400" y="2819400"/>
          <a:ext cx="6975475" cy="3200400"/>
        </p:xfrm>
        <a:graphic>
          <a:graphicData uri="http://schemas.openxmlformats.org/drawingml/2006/table">
            <a:tbl>
              <a:tblPr/>
              <a:tblGrid>
                <a:gridCol w="1219200"/>
                <a:gridCol w="5756275"/>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Objectives and Strategic Actions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Objective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By 2012 area under native vegetation increased by 15,000ha (based on 33% total area as minimum)</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Strategic 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Develop spatially explicit landscape plan which identifies key areas for implementation of all strategies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Strategic 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Purchase properties that most effectively deliver G-Link's  ecological outcomes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Strategic 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Restore native vegetation systems on geographically and ecologically suitable sites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Strategic 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Develop inclusive fire management strategies to manage mosaic values on all land tenures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42" name="Rectangle 29"/>
          <p:cNvSpPr>
            <a:spLocks noChangeArrowheads="1"/>
          </p:cNvSpPr>
          <p:nvPr/>
        </p:nvSpPr>
        <p:spPr bwMode="auto">
          <a:xfrm>
            <a:off x="0" y="49149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524000"/>
            <a:ext cx="8305800" cy="609600"/>
          </a:xfrm>
          <a:prstGeom prst="rect">
            <a:avLst/>
          </a:prstGeom>
          <a:noFill/>
          <a:ln w="9525">
            <a:noFill/>
            <a:miter lim="800000"/>
            <a:headEnd/>
            <a:tailEnd/>
          </a:ln>
        </p:spPr>
        <p:txBody>
          <a:bodyPr/>
          <a:lstStyle/>
          <a:p>
            <a:pPr marL="342900" indent="-342900" algn="ctr">
              <a:spcBef>
                <a:spcPct val="20000"/>
              </a:spcBef>
            </a:pPr>
            <a:r>
              <a:rPr lang="en-US" sz="2800" b="1" i="1"/>
              <a:t>How do we know if our actions are working?</a:t>
            </a:r>
          </a:p>
        </p:txBody>
      </p:sp>
      <p:sp>
        <p:nvSpPr>
          <p:cNvPr id="14339" name="Rectangle 3"/>
          <p:cNvSpPr>
            <a:spLocks noChangeArrowheads="1"/>
          </p:cNvSpPr>
          <p:nvPr/>
        </p:nvSpPr>
        <p:spPr bwMode="auto">
          <a:xfrm>
            <a:off x="0" y="0"/>
            <a:ext cx="9144000" cy="1216025"/>
          </a:xfrm>
          <a:prstGeom prst="rect">
            <a:avLst/>
          </a:prstGeom>
          <a:noFill/>
          <a:ln w="9525">
            <a:noFill/>
            <a:miter lim="800000"/>
            <a:headEnd/>
            <a:tailEnd/>
          </a:ln>
        </p:spPr>
        <p:txBody>
          <a:bodyPr wrap="none" anchor="ctr"/>
          <a:lstStyle/>
          <a:p>
            <a:endParaRPr lang="en-US"/>
          </a:p>
        </p:txBody>
      </p:sp>
      <p:sp>
        <p:nvSpPr>
          <p:cNvPr id="14340" name="Text Box 4"/>
          <p:cNvSpPr txBox="1">
            <a:spLocks noChangeArrowheads="1"/>
          </p:cNvSpPr>
          <p:nvPr/>
        </p:nvSpPr>
        <p:spPr bwMode="auto">
          <a:xfrm>
            <a:off x="3048000" y="0"/>
            <a:ext cx="6096000" cy="1190625"/>
          </a:xfrm>
          <a:prstGeom prst="rect">
            <a:avLst/>
          </a:prstGeom>
          <a:noFill/>
          <a:ln w="9525">
            <a:noFill/>
            <a:miter lim="800000"/>
            <a:headEnd/>
            <a:tailEnd/>
          </a:ln>
        </p:spPr>
        <p:txBody>
          <a:bodyPr>
            <a:spAutoFit/>
          </a:bodyPr>
          <a:lstStyle/>
          <a:p>
            <a:pPr eaLnBrk="0" hangingPunct="0"/>
            <a:r>
              <a:rPr lang="en-US" sz="3600" b="1">
                <a:solidFill>
                  <a:schemeClr val="bg1"/>
                </a:solidFill>
                <a:latin typeface="Garamond" pitchFamily="18" charset="0"/>
              </a:rPr>
              <a:t>CAP answers common key questions……..</a:t>
            </a:r>
            <a:r>
              <a:rPr lang="en-US" sz="3600" b="1">
                <a:latin typeface="Garamond" pitchFamily="18" charset="0"/>
              </a:rPr>
              <a:t> </a:t>
            </a:r>
          </a:p>
        </p:txBody>
      </p:sp>
      <p:sp>
        <p:nvSpPr>
          <p:cNvPr id="14341" name="Rectangle 5"/>
          <p:cNvSpPr>
            <a:spLocks noChangeArrowheads="1"/>
          </p:cNvSpPr>
          <p:nvPr/>
        </p:nvSpPr>
        <p:spPr bwMode="auto">
          <a:xfrm>
            <a:off x="0" y="22240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66" name="Group 6"/>
          <p:cNvGraphicFramePr>
            <a:graphicFrameLocks noGrp="1"/>
          </p:cNvGraphicFramePr>
          <p:nvPr/>
        </p:nvGraphicFramePr>
        <p:xfrm>
          <a:off x="2625725" y="2713038"/>
          <a:ext cx="6442075" cy="2470785"/>
        </p:xfrm>
        <a:graphic>
          <a:graphicData uri="http://schemas.openxmlformats.org/drawingml/2006/table">
            <a:tbl>
              <a:tblPr/>
              <a:tblGrid>
                <a:gridCol w="1219200"/>
                <a:gridCol w="5222875"/>
              </a:tblGrid>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Objectives and Indicators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Objective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By 2012 area under native vegetation increased by 15,000ha (based on 33% total area as minimum)</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Indicator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 of pre-European extent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Indicator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percentage of catchment with perennial vegetation cover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Indicator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Representative native species present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62" name="Rectangle 26"/>
          <p:cNvSpPr>
            <a:spLocks noChangeArrowheads="1"/>
          </p:cNvSpPr>
          <p:nvPr/>
        </p:nvSpPr>
        <p:spPr bwMode="auto">
          <a:xfrm>
            <a:off x="0" y="4632325"/>
            <a:ext cx="9144000" cy="0"/>
          </a:xfrm>
          <a:prstGeom prst="rect">
            <a:avLst/>
          </a:prstGeom>
          <a:noFill/>
          <a:ln w="9525">
            <a:noFill/>
            <a:miter lim="800000"/>
            <a:headEnd/>
            <a:tailEnd/>
          </a:ln>
        </p:spPr>
        <p:txBody>
          <a:bodyPr wrap="none" anchor="ctr">
            <a:spAutoFit/>
          </a:bodyPr>
          <a:lstStyle/>
          <a:p>
            <a:endParaRPr lang="en-US"/>
          </a:p>
        </p:txBody>
      </p:sp>
      <p:pic>
        <p:nvPicPr>
          <p:cNvPr id="14363" name="Picture 27" descr="IMG_3915"/>
          <p:cNvPicPr>
            <a:picLocks noChangeAspect="1" noChangeArrowheads="1"/>
          </p:cNvPicPr>
          <p:nvPr/>
        </p:nvPicPr>
        <p:blipFill>
          <a:blip r:embed="rId3" cstate="print"/>
          <a:srcRect/>
          <a:stretch>
            <a:fillRect/>
          </a:stretch>
        </p:blipFill>
        <p:spPr bwMode="auto">
          <a:xfrm>
            <a:off x="19050" y="2362200"/>
            <a:ext cx="25717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90800" y="0"/>
            <a:ext cx="8229600" cy="1143000"/>
          </a:xfrm>
        </p:spPr>
        <p:txBody>
          <a:bodyPr/>
          <a:lstStyle/>
          <a:p>
            <a:pPr eaLnBrk="1" hangingPunct="1"/>
            <a:r>
              <a:rPr lang="en-US" dirty="0" smtClean="0">
                <a:solidFill>
                  <a:schemeClr val="bg1"/>
                </a:solidFill>
              </a:rPr>
              <a:t>What do we like about CAP?</a:t>
            </a:r>
          </a:p>
        </p:txBody>
      </p:sp>
      <p:sp>
        <p:nvSpPr>
          <p:cNvPr id="15363" name="Rectangle 3"/>
          <p:cNvSpPr>
            <a:spLocks noGrp="1" noChangeArrowheads="1"/>
          </p:cNvSpPr>
          <p:nvPr>
            <p:ph type="body" sz="half" idx="1"/>
          </p:nvPr>
        </p:nvSpPr>
        <p:spPr>
          <a:xfrm>
            <a:off x="762000" y="1905000"/>
            <a:ext cx="7620000" cy="4953000"/>
          </a:xfrm>
        </p:spPr>
        <p:txBody>
          <a:bodyPr/>
          <a:lstStyle/>
          <a:p>
            <a:pPr marL="0" indent="0" eaLnBrk="1" hangingPunct="1">
              <a:spcBef>
                <a:spcPct val="25000"/>
              </a:spcBef>
            </a:pPr>
            <a:r>
              <a:rPr lang="en-US" b="1" smtClean="0"/>
              <a:t>   SIMPLE</a:t>
            </a:r>
            <a:r>
              <a:rPr lang="en-US" smtClean="0"/>
              <a:t> </a:t>
            </a:r>
          </a:p>
          <a:p>
            <a:pPr marL="0" indent="0" eaLnBrk="1" hangingPunct="1">
              <a:spcBef>
                <a:spcPct val="25000"/>
              </a:spcBef>
            </a:pPr>
            <a:r>
              <a:rPr lang="en-US" b="1" smtClean="0"/>
              <a:t>   FLEXIBLE</a:t>
            </a:r>
          </a:p>
          <a:p>
            <a:pPr marL="0" indent="0" eaLnBrk="1" hangingPunct="1">
              <a:spcBef>
                <a:spcPct val="25000"/>
              </a:spcBef>
            </a:pPr>
            <a:r>
              <a:rPr lang="en-US" b="1" smtClean="0"/>
              <a:t>   </a:t>
            </a:r>
            <a:r>
              <a:rPr lang="en-US" smtClean="0"/>
              <a:t>Developed for</a:t>
            </a:r>
            <a:r>
              <a:rPr lang="en-US" b="1" smtClean="0"/>
              <a:t> CONSERVATION PROJECTS</a:t>
            </a:r>
            <a:endParaRPr lang="en-US" smtClean="0"/>
          </a:p>
          <a:p>
            <a:pPr marL="0" indent="0" eaLnBrk="1" hangingPunct="1">
              <a:spcBef>
                <a:spcPct val="25000"/>
              </a:spcBef>
            </a:pPr>
            <a:r>
              <a:rPr lang="en-US" smtClean="0"/>
              <a:t>   Promotes </a:t>
            </a:r>
            <a:r>
              <a:rPr lang="en-US" b="1" smtClean="0"/>
              <a:t>FOCUS </a:t>
            </a:r>
          </a:p>
          <a:p>
            <a:pPr marL="0" indent="0" eaLnBrk="1" hangingPunct="1">
              <a:spcBef>
                <a:spcPct val="25000"/>
              </a:spcBef>
            </a:pPr>
            <a:r>
              <a:rPr lang="en-US" b="1" smtClean="0"/>
              <a:t>   </a:t>
            </a:r>
            <a:r>
              <a:rPr lang="en-US" smtClean="0"/>
              <a:t>Helps us prioritize </a:t>
            </a:r>
            <a:r>
              <a:rPr lang="en-US" b="1" smtClean="0"/>
              <a:t>ACTIONS</a:t>
            </a:r>
          </a:p>
          <a:p>
            <a:pPr marL="0" indent="0" eaLnBrk="1" hangingPunct="1">
              <a:spcBef>
                <a:spcPct val="25000"/>
              </a:spcBef>
            </a:pPr>
            <a:r>
              <a:rPr lang="en-US" smtClean="0"/>
              <a:t>   Promotes </a:t>
            </a:r>
            <a:r>
              <a:rPr lang="en-US" b="1" smtClean="0"/>
              <a:t>ACCOUNTABILITY </a:t>
            </a:r>
            <a:endParaRPr lang="en-US" smtClean="0"/>
          </a:p>
          <a:p>
            <a:pPr marL="0" indent="0" eaLnBrk="1" hangingPunct="1">
              <a:spcBef>
                <a:spcPct val="25000"/>
              </a:spcBef>
            </a:pPr>
            <a:r>
              <a:rPr lang="en-US" smtClean="0"/>
              <a:t>   Can </a:t>
            </a:r>
            <a:r>
              <a:rPr lang="en-US" b="1" smtClean="0"/>
              <a:t>COMMUNICATE AND COMPARE</a:t>
            </a:r>
          </a:p>
          <a:p>
            <a:pPr marL="0" indent="0" eaLnBrk="1" hangingPunct="1">
              <a:spcBef>
                <a:spcPct val="25000"/>
              </a:spcBef>
            </a:pPr>
            <a:r>
              <a:rPr lang="en-US" b="1" smtClean="0"/>
              <a:t>   USEFUL SOFTWARE</a:t>
            </a:r>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276600" y="228600"/>
            <a:ext cx="5486400" cy="701675"/>
          </a:xfrm>
          <a:prstGeom prst="rect">
            <a:avLst/>
          </a:prstGeom>
          <a:noFill/>
          <a:ln w="9525">
            <a:noFill/>
            <a:miter lim="800000"/>
            <a:headEnd/>
            <a:tailEnd/>
          </a:ln>
        </p:spPr>
        <p:txBody>
          <a:bodyPr>
            <a:spAutoFit/>
          </a:bodyPr>
          <a:lstStyle/>
          <a:p>
            <a:pPr algn="ctr" eaLnBrk="0" hangingPunct="0">
              <a:spcBef>
                <a:spcPct val="50000"/>
              </a:spcBef>
            </a:pPr>
            <a:r>
              <a:rPr lang="en-US" sz="4000" b="1">
                <a:solidFill>
                  <a:schemeClr val="bg1"/>
                </a:solidFill>
                <a:latin typeface="Garamond" pitchFamily="18" charset="0"/>
              </a:rPr>
              <a:t> Excel Tool</a:t>
            </a:r>
            <a:endParaRPr lang="en-US" sz="4000" b="1" i="1">
              <a:solidFill>
                <a:schemeClr val="bg1"/>
              </a:solidFill>
              <a:latin typeface="Garamond" pitchFamily="18" charset="0"/>
            </a:endParaRPr>
          </a:p>
        </p:txBody>
      </p:sp>
      <p:pic>
        <p:nvPicPr>
          <p:cNvPr id="16387" name="Picture 3" descr="Noname"/>
          <p:cNvPicPr>
            <a:picLocks noGrp="1" noChangeAspect="1" noChangeArrowheads="1"/>
          </p:cNvPicPr>
          <p:nvPr>
            <p:ph sz="half" idx="1"/>
          </p:nvPr>
        </p:nvPicPr>
        <p:blipFill>
          <a:blip r:embed="rId3" cstate="print"/>
          <a:srcRect/>
          <a:stretch>
            <a:fillRect/>
          </a:stretch>
        </p:blipFill>
        <p:spPr>
          <a:xfrm>
            <a:off x="0" y="1219200"/>
            <a:ext cx="9144000" cy="5638800"/>
          </a:xfrm>
          <a:noFill/>
        </p:spPr>
      </p:pic>
      <p:sp>
        <p:nvSpPr>
          <p:cNvPr id="5" name="Content Placeholder 4"/>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71600" y="0"/>
            <a:ext cx="7772400" cy="1295400"/>
          </a:xfrm>
          <a:prstGeom prst="rect">
            <a:avLst/>
          </a:prstGeom>
          <a:solidFill>
            <a:schemeClr val="bg1"/>
          </a:solidFill>
          <a:ln w="9525">
            <a:noFill/>
            <a:miter lim="800000"/>
            <a:headEnd/>
            <a:tailEnd/>
          </a:ln>
        </p:spPr>
        <p:txBody>
          <a:bodyPr wrap="none" anchor="ctr"/>
          <a:lstStyle/>
          <a:p>
            <a:endParaRPr lang="en-US"/>
          </a:p>
        </p:txBody>
      </p:sp>
      <p:sp>
        <p:nvSpPr>
          <p:cNvPr id="17411" name="Rectangle 3"/>
          <p:cNvSpPr>
            <a:spLocks noChangeArrowheads="1"/>
          </p:cNvSpPr>
          <p:nvPr/>
        </p:nvSpPr>
        <p:spPr bwMode="auto">
          <a:xfrm>
            <a:off x="0" y="0"/>
            <a:ext cx="9144000" cy="1295400"/>
          </a:xfrm>
          <a:prstGeom prst="rect">
            <a:avLst/>
          </a:prstGeom>
          <a:solidFill>
            <a:schemeClr val="bg1"/>
          </a:solidFill>
          <a:ln w="9525">
            <a:noFill/>
            <a:miter lim="800000"/>
            <a:headEnd/>
            <a:tailEnd/>
          </a:ln>
        </p:spPr>
        <p:txBody>
          <a:bodyPr wrap="none" anchor="ctr"/>
          <a:lstStyle/>
          <a:p>
            <a:endParaRPr lang="en-US"/>
          </a:p>
        </p:txBody>
      </p:sp>
      <p:pic>
        <p:nvPicPr>
          <p:cNvPr id="17412" name="Picture 7"/>
          <p:cNvPicPr>
            <a:picLocks noChangeAspect="1" noChangeArrowheads="1"/>
          </p:cNvPicPr>
          <p:nvPr/>
        </p:nvPicPr>
        <p:blipFill>
          <a:blip r:embed="rId3" cstate="print"/>
          <a:srcRect/>
          <a:stretch>
            <a:fillRect/>
          </a:stretch>
        </p:blipFill>
        <p:spPr bwMode="auto">
          <a:xfrm>
            <a:off x="1371600" y="-9525"/>
            <a:ext cx="6821488" cy="686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sz="quarter"/>
          </p:nvPr>
        </p:nvSpPr>
        <p:spPr>
          <a:xfrm>
            <a:off x="381000" y="1219200"/>
            <a:ext cx="8229600" cy="1143000"/>
          </a:xfrm>
        </p:spPr>
        <p:txBody>
          <a:bodyPr/>
          <a:lstStyle/>
          <a:p>
            <a:pPr eaLnBrk="1" hangingPunct="1"/>
            <a:r>
              <a:rPr lang="en-US" smtClean="0"/>
              <a:t>More than 20 years in the making!</a:t>
            </a:r>
          </a:p>
        </p:txBody>
      </p:sp>
      <p:pic>
        <p:nvPicPr>
          <p:cNvPr id="18435" name="Picture 3" descr="22a"/>
          <p:cNvPicPr>
            <a:picLocks noGrp="1" noChangeAspect="1" noChangeArrowheads="1"/>
          </p:cNvPicPr>
          <p:nvPr>
            <p:ph sz="quarter" idx="1"/>
          </p:nvPr>
        </p:nvPicPr>
        <p:blipFill>
          <a:blip r:embed="rId3" cstate="print"/>
          <a:srcRect/>
          <a:stretch>
            <a:fillRect/>
          </a:stretch>
        </p:blipFill>
        <p:spPr>
          <a:xfrm>
            <a:off x="457200" y="2209800"/>
            <a:ext cx="2184400" cy="2857500"/>
          </a:xfrm>
          <a:noFill/>
        </p:spPr>
      </p:pic>
      <p:pic>
        <p:nvPicPr>
          <p:cNvPr id="18436" name="Picture 4" descr="2"/>
          <p:cNvPicPr>
            <a:picLocks noGrp="1" noChangeAspect="1" noChangeArrowheads="1"/>
          </p:cNvPicPr>
          <p:nvPr>
            <p:ph sz="quarter" idx="2"/>
          </p:nvPr>
        </p:nvPicPr>
        <p:blipFill>
          <a:blip r:embed="rId4" cstate="print"/>
          <a:srcRect/>
          <a:stretch>
            <a:fillRect/>
          </a:stretch>
        </p:blipFill>
        <p:spPr>
          <a:xfrm>
            <a:off x="6324600" y="4222750"/>
            <a:ext cx="2624138" cy="2238375"/>
          </a:xfrm>
          <a:noFill/>
        </p:spPr>
      </p:pic>
      <p:pic>
        <p:nvPicPr>
          <p:cNvPr id="18437" name="Picture 5" descr="5stitle"/>
          <p:cNvPicPr>
            <a:picLocks noGrp="1" noChangeAspect="1" noChangeArrowheads="1"/>
          </p:cNvPicPr>
          <p:nvPr>
            <p:ph sz="quarter" idx="3"/>
          </p:nvPr>
        </p:nvPicPr>
        <p:blipFill>
          <a:blip r:embed="rId5" cstate="print"/>
          <a:srcRect/>
          <a:stretch>
            <a:fillRect/>
          </a:stretch>
        </p:blipFill>
        <p:spPr>
          <a:xfrm>
            <a:off x="2743200" y="2895600"/>
            <a:ext cx="3581400" cy="2209800"/>
          </a:xfrm>
          <a:noFill/>
        </p:spPr>
      </p:pic>
      <p:sp>
        <p:nvSpPr>
          <p:cNvPr id="18438" name="Text Box 6"/>
          <p:cNvSpPr txBox="1">
            <a:spLocks noChangeArrowheads="1"/>
          </p:cNvSpPr>
          <p:nvPr/>
        </p:nvSpPr>
        <p:spPr bwMode="auto">
          <a:xfrm>
            <a:off x="457200" y="5867400"/>
            <a:ext cx="8001000" cy="457200"/>
          </a:xfrm>
          <a:prstGeom prst="rect">
            <a:avLst/>
          </a:prstGeom>
          <a:noFill/>
          <a:ln w="9525">
            <a:noFill/>
            <a:miter lim="800000"/>
            <a:headEnd/>
            <a:tailEnd/>
          </a:ln>
        </p:spPr>
        <p:txBody>
          <a:bodyPr>
            <a:spAutoFit/>
          </a:bodyPr>
          <a:lstStyle/>
          <a:p>
            <a:pPr algn="ctr" eaLnBrk="0" hangingPunct="0">
              <a:spcBef>
                <a:spcPct val="50000"/>
              </a:spcBef>
            </a:pPr>
            <a:endParaRPr lang="en-US" sz="2400">
              <a:latin typeface="Comic Sans MS" pitchFamily="66" charset="0"/>
            </a:endParaRPr>
          </a:p>
        </p:txBody>
      </p:sp>
      <p:sp>
        <p:nvSpPr>
          <p:cNvPr id="18439" name="Text Box 7"/>
          <p:cNvSpPr txBox="1">
            <a:spLocks noChangeArrowheads="1"/>
          </p:cNvSpPr>
          <p:nvPr/>
        </p:nvSpPr>
        <p:spPr bwMode="auto">
          <a:xfrm>
            <a:off x="304800" y="5867400"/>
            <a:ext cx="7696200" cy="579438"/>
          </a:xfrm>
          <a:prstGeom prst="rect">
            <a:avLst/>
          </a:prstGeom>
          <a:noFill/>
          <a:ln w="9525">
            <a:noFill/>
            <a:miter lim="800000"/>
            <a:headEnd/>
            <a:tailEnd/>
          </a:ln>
        </p:spPr>
        <p:txBody>
          <a:bodyPr>
            <a:spAutoFit/>
          </a:bodyPr>
          <a:lstStyle/>
          <a:p>
            <a:pPr eaLnBrk="0" hangingPunct="0">
              <a:spcBef>
                <a:spcPct val="50000"/>
              </a:spcBef>
            </a:pPr>
            <a:r>
              <a:rPr lang="en-US" sz="3200">
                <a:latin typeface="Garamond" pitchFamily="18" charset="0"/>
              </a:rPr>
              <a:t>From humble beginnings…………</a:t>
            </a:r>
          </a:p>
        </p:txBody>
      </p:sp>
      <p:sp>
        <p:nvSpPr>
          <p:cNvPr id="18440" name="Text Box 8"/>
          <p:cNvSpPr txBox="1">
            <a:spLocks noChangeArrowheads="1"/>
          </p:cNvSpPr>
          <p:nvPr/>
        </p:nvSpPr>
        <p:spPr bwMode="auto">
          <a:xfrm>
            <a:off x="1447800" y="5334000"/>
            <a:ext cx="1524000"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LJV Logo"/>
          <p:cNvPicPr>
            <a:picLocks noChangeAspect="1" noChangeArrowheads="1"/>
          </p:cNvPicPr>
          <p:nvPr/>
        </p:nvPicPr>
        <p:blipFill>
          <a:blip r:embed="rId3" cstate="print"/>
          <a:srcRect/>
          <a:stretch>
            <a:fillRect/>
          </a:stretch>
        </p:blipFill>
        <p:spPr bwMode="auto">
          <a:xfrm>
            <a:off x="304800" y="2590800"/>
            <a:ext cx="912813" cy="1752600"/>
          </a:xfrm>
          <a:prstGeom prst="rect">
            <a:avLst/>
          </a:prstGeom>
          <a:noFill/>
          <a:ln w="9525">
            <a:noFill/>
            <a:miter lim="800000"/>
            <a:headEnd/>
            <a:tailEnd/>
          </a:ln>
        </p:spPr>
      </p:pic>
      <p:pic>
        <p:nvPicPr>
          <p:cNvPr id="19459" name="Picture 3" descr="14d"/>
          <p:cNvPicPr>
            <a:picLocks noGrp="1" noChangeAspect="1" noChangeArrowheads="1"/>
          </p:cNvPicPr>
          <p:nvPr>
            <p:ph sz="quarter" idx="1"/>
          </p:nvPr>
        </p:nvPicPr>
        <p:blipFill>
          <a:blip r:embed="rId4" cstate="print"/>
          <a:srcRect/>
          <a:stretch>
            <a:fillRect/>
          </a:stretch>
        </p:blipFill>
        <p:spPr>
          <a:xfrm>
            <a:off x="228600" y="1524000"/>
            <a:ext cx="4152900" cy="914400"/>
          </a:xfrm>
          <a:noFill/>
        </p:spPr>
      </p:pic>
      <p:sp>
        <p:nvSpPr>
          <p:cNvPr id="19460" name="Rectangle 4"/>
          <p:cNvSpPr>
            <a:spLocks noGrp="1" noChangeArrowheads="1"/>
          </p:cNvSpPr>
          <p:nvPr>
            <p:ph type="title"/>
          </p:nvPr>
        </p:nvSpPr>
        <p:spPr>
          <a:xfrm>
            <a:off x="2286000" y="-152400"/>
            <a:ext cx="6858000" cy="990600"/>
          </a:xfrm>
        </p:spPr>
        <p:txBody>
          <a:bodyPr/>
          <a:lstStyle/>
          <a:p>
            <a:pPr algn="ctr"/>
            <a:r>
              <a:rPr lang="en-US" sz="3600" smtClean="0">
                <a:latin typeface="Comic Sans MS" pitchFamily="66" charset="0"/>
              </a:rPr>
              <a:t/>
            </a:r>
            <a:br>
              <a:rPr lang="en-US" sz="3600" smtClean="0">
                <a:latin typeface="Comic Sans MS" pitchFamily="66" charset="0"/>
              </a:rPr>
            </a:br>
            <a:r>
              <a:rPr lang="en-US" sz="3200" smtClean="0">
                <a:solidFill>
                  <a:schemeClr val="bg1"/>
                </a:solidFill>
              </a:rPr>
              <a:t>With Input from 100’s of Partners</a:t>
            </a:r>
          </a:p>
        </p:txBody>
      </p:sp>
      <p:sp>
        <p:nvSpPr>
          <p:cNvPr id="19461" name="Rectangle 5"/>
          <p:cNvSpPr>
            <a:spLocks noGrp="1" noChangeArrowheads="1"/>
          </p:cNvSpPr>
          <p:nvPr>
            <p:ph type="body" sz="half" idx="3"/>
          </p:nvPr>
        </p:nvSpPr>
        <p:spPr/>
        <p:txBody>
          <a:bodyPr/>
          <a:lstStyle/>
          <a:p>
            <a:pPr>
              <a:lnSpc>
                <a:spcPct val="80000"/>
              </a:lnSpc>
              <a:buFontTx/>
              <a:buNone/>
            </a:pPr>
            <a:endParaRPr lang="en-US" smtClean="0">
              <a:latin typeface="Arial Unicode MS" pitchFamily="34" charset="-128"/>
            </a:endParaRPr>
          </a:p>
          <a:p>
            <a:pPr>
              <a:lnSpc>
                <a:spcPct val="80000"/>
              </a:lnSpc>
            </a:pPr>
            <a:endParaRPr lang="en-US" smtClean="0"/>
          </a:p>
        </p:txBody>
      </p:sp>
      <p:pic>
        <p:nvPicPr>
          <p:cNvPr id="19462" name="Picture 6" descr="defenzoresLOGO2"/>
          <p:cNvPicPr>
            <a:picLocks noChangeAspect="1" noChangeArrowheads="1"/>
          </p:cNvPicPr>
          <p:nvPr/>
        </p:nvPicPr>
        <p:blipFill>
          <a:blip r:embed="rId5" cstate="print"/>
          <a:srcRect/>
          <a:stretch>
            <a:fillRect/>
          </a:stretch>
        </p:blipFill>
        <p:spPr bwMode="auto">
          <a:xfrm>
            <a:off x="3124200" y="2667000"/>
            <a:ext cx="1562100" cy="796925"/>
          </a:xfrm>
          <a:prstGeom prst="rect">
            <a:avLst/>
          </a:prstGeom>
          <a:noFill/>
          <a:ln w="9525">
            <a:noFill/>
            <a:miter lim="800000"/>
            <a:headEnd/>
            <a:tailEnd/>
          </a:ln>
        </p:spPr>
      </p:pic>
      <p:pic>
        <p:nvPicPr>
          <p:cNvPr id="19463" name="Picture 7" descr="defenzoresLOGO"/>
          <p:cNvPicPr>
            <a:picLocks noChangeAspect="1" noChangeArrowheads="1"/>
          </p:cNvPicPr>
          <p:nvPr/>
        </p:nvPicPr>
        <p:blipFill>
          <a:blip r:embed="rId6" cstate="print"/>
          <a:srcRect/>
          <a:stretch>
            <a:fillRect/>
          </a:stretch>
        </p:blipFill>
        <p:spPr bwMode="auto">
          <a:xfrm>
            <a:off x="3200400" y="3581400"/>
            <a:ext cx="5715000" cy="857250"/>
          </a:xfrm>
          <a:prstGeom prst="rect">
            <a:avLst/>
          </a:prstGeom>
          <a:noFill/>
          <a:ln w="9525">
            <a:noFill/>
            <a:miter lim="800000"/>
            <a:headEnd/>
            <a:tailEnd/>
          </a:ln>
        </p:spPr>
      </p:pic>
      <p:pic>
        <p:nvPicPr>
          <p:cNvPr id="19464" name="Picture 8" descr="BushHeritagecover_title"/>
          <p:cNvPicPr>
            <a:picLocks noChangeAspect="1" noChangeArrowheads="1"/>
          </p:cNvPicPr>
          <p:nvPr/>
        </p:nvPicPr>
        <p:blipFill>
          <a:blip r:embed="rId7" cstate="print"/>
          <a:srcRect/>
          <a:stretch>
            <a:fillRect/>
          </a:stretch>
        </p:blipFill>
        <p:spPr bwMode="auto">
          <a:xfrm>
            <a:off x="4724400" y="1447800"/>
            <a:ext cx="4079875" cy="993775"/>
          </a:xfrm>
          <a:prstGeom prst="rect">
            <a:avLst/>
          </a:prstGeom>
          <a:noFill/>
          <a:ln w="9525">
            <a:noFill/>
            <a:miter lim="800000"/>
            <a:headEnd/>
            <a:tailEnd/>
          </a:ln>
        </p:spPr>
      </p:pic>
      <p:pic>
        <p:nvPicPr>
          <p:cNvPr id="19465" name="Picture 9" descr="Canada SE Logo black"/>
          <p:cNvPicPr>
            <a:picLocks noChangeAspect="1" noChangeArrowheads="1"/>
          </p:cNvPicPr>
          <p:nvPr/>
        </p:nvPicPr>
        <p:blipFill>
          <a:blip r:embed="rId8" cstate="print"/>
          <a:srcRect/>
          <a:stretch>
            <a:fillRect/>
          </a:stretch>
        </p:blipFill>
        <p:spPr bwMode="auto">
          <a:xfrm>
            <a:off x="304800" y="4800600"/>
            <a:ext cx="2438400" cy="774700"/>
          </a:xfrm>
          <a:prstGeom prst="rect">
            <a:avLst/>
          </a:prstGeom>
          <a:noFill/>
          <a:ln w="9525">
            <a:noFill/>
            <a:miter lim="800000"/>
            <a:headEnd/>
            <a:tailEnd/>
          </a:ln>
        </p:spPr>
      </p:pic>
      <p:pic>
        <p:nvPicPr>
          <p:cNvPr id="19466" name="Picture 10" descr="Logo Pradera color"/>
          <p:cNvPicPr>
            <a:picLocks noChangeAspect="1" noChangeArrowheads="1"/>
          </p:cNvPicPr>
          <p:nvPr/>
        </p:nvPicPr>
        <p:blipFill>
          <a:blip r:embed="rId9" cstate="print"/>
          <a:srcRect/>
          <a:stretch>
            <a:fillRect/>
          </a:stretch>
        </p:blipFill>
        <p:spPr bwMode="auto">
          <a:xfrm>
            <a:off x="2971800" y="4495800"/>
            <a:ext cx="1993900" cy="971550"/>
          </a:xfrm>
          <a:prstGeom prst="rect">
            <a:avLst/>
          </a:prstGeom>
          <a:noFill/>
          <a:ln w="9525">
            <a:noFill/>
            <a:miter lim="800000"/>
            <a:headEnd/>
            <a:tailEnd/>
          </a:ln>
        </p:spPr>
      </p:pic>
      <p:pic>
        <p:nvPicPr>
          <p:cNvPr id="19467" name="Picture 11" descr="sandlogo_new"/>
          <p:cNvPicPr>
            <a:picLocks noChangeAspect="1" noChangeArrowheads="1"/>
          </p:cNvPicPr>
          <p:nvPr/>
        </p:nvPicPr>
        <p:blipFill>
          <a:blip r:embed="rId10" cstate="print"/>
          <a:srcRect/>
          <a:stretch>
            <a:fillRect/>
          </a:stretch>
        </p:blipFill>
        <p:spPr bwMode="auto">
          <a:xfrm>
            <a:off x="4953000" y="5105400"/>
            <a:ext cx="3978275" cy="712788"/>
          </a:xfrm>
          <a:prstGeom prst="rect">
            <a:avLst/>
          </a:prstGeom>
          <a:noFill/>
          <a:ln w="9525">
            <a:noFill/>
            <a:miter lim="800000"/>
            <a:headEnd/>
            <a:tailEnd/>
          </a:ln>
        </p:spPr>
      </p:pic>
      <p:pic>
        <p:nvPicPr>
          <p:cNvPr id="19468" name="Picture 12" descr="nrcslogo"/>
          <p:cNvPicPr>
            <a:picLocks noChangeAspect="1" noChangeArrowheads="1"/>
          </p:cNvPicPr>
          <p:nvPr/>
        </p:nvPicPr>
        <p:blipFill>
          <a:blip r:embed="rId11" cstate="print"/>
          <a:srcRect/>
          <a:stretch>
            <a:fillRect/>
          </a:stretch>
        </p:blipFill>
        <p:spPr bwMode="auto">
          <a:xfrm>
            <a:off x="4876800" y="2590800"/>
            <a:ext cx="3276600" cy="657225"/>
          </a:xfrm>
          <a:prstGeom prst="rect">
            <a:avLst/>
          </a:prstGeom>
          <a:noFill/>
          <a:ln w="9525">
            <a:noFill/>
            <a:miter lim="800000"/>
            <a:headEnd/>
            <a:tailEnd/>
          </a:ln>
        </p:spPr>
      </p:pic>
      <p:sp>
        <p:nvSpPr>
          <p:cNvPr id="19469" name="Text Box 13"/>
          <p:cNvSpPr txBox="1">
            <a:spLocks noChangeArrowheads="1"/>
          </p:cNvSpPr>
          <p:nvPr/>
        </p:nvSpPr>
        <p:spPr bwMode="auto">
          <a:xfrm>
            <a:off x="-228600" y="6096000"/>
            <a:ext cx="9372600" cy="1077913"/>
          </a:xfrm>
          <a:prstGeom prst="rect">
            <a:avLst/>
          </a:prstGeom>
          <a:noFill/>
          <a:ln w="9525">
            <a:noFill/>
            <a:miter lim="800000"/>
            <a:headEnd/>
            <a:tailEnd/>
          </a:ln>
        </p:spPr>
        <p:txBody>
          <a:bodyPr>
            <a:spAutoFit/>
          </a:bodyPr>
          <a:lstStyle/>
          <a:p>
            <a:pPr lvl="1" algn="ctr"/>
            <a:r>
              <a:rPr lang="en-US" sz="2800" b="1"/>
              <a:t>From over 900 projects from six continents</a:t>
            </a:r>
          </a:p>
          <a:p>
            <a:pPr>
              <a:spcBef>
                <a:spcPct val="50000"/>
              </a:spcBef>
            </a:pPr>
            <a:endParaRPr lang="en-US" sz="2400" b="1"/>
          </a:p>
        </p:txBody>
      </p:sp>
      <p:pic>
        <p:nvPicPr>
          <p:cNvPr id="19470" name="Picture 14" descr="14a"/>
          <p:cNvPicPr>
            <a:picLocks noGrp="1" noChangeAspect="1" noChangeArrowheads="1"/>
          </p:cNvPicPr>
          <p:nvPr>
            <p:ph sz="quarter" idx="2"/>
          </p:nvPr>
        </p:nvPicPr>
        <p:blipFill>
          <a:blip r:embed="rId12" cstate="print"/>
          <a:srcRect/>
          <a:stretch>
            <a:fillRect/>
          </a:stretch>
        </p:blipFill>
        <p:spPr>
          <a:xfrm>
            <a:off x="1371600" y="2667000"/>
            <a:ext cx="1350963" cy="1828800"/>
          </a:xfrm>
          <a:noFill/>
        </p:spPr>
      </p:pic>
      <p:pic>
        <p:nvPicPr>
          <p:cNvPr id="19471" name="Picture 9"/>
          <p:cNvPicPr>
            <a:picLocks noChangeAspect="1" noChangeArrowheads="1"/>
          </p:cNvPicPr>
          <p:nvPr/>
        </p:nvPicPr>
        <p:blipFill>
          <a:blip r:embed="rId13" cstate="print"/>
          <a:srcRect/>
          <a:stretch>
            <a:fillRect/>
          </a:stretch>
        </p:blipFill>
        <p:spPr bwMode="auto">
          <a:xfrm>
            <a:off x="304800" y="3657600"/>
            <a:ext cx="838200" cy="990600"/>
          </a:xfrm>
          <a:prstGeom prst="rect">
            <a:avLst/>
          </a:prstGeom>
          <a:noFill/>
          <a:ln w="9525" algn="ctr">
            <a:noFill/>
            <a:miter lim="800000"/>
            <a:headEnd/>
            <a:tailEnd/>
          </a:ln>
        </p:spPr>
      </p:pic>
      <p:pic>
        <p:nvPicPr>
          <p:cNvPr id="19472" name="Picture 13" descr="logo3"/>
          <p:cNvPicPr>
            <a:picLocks noChangeAspect="1" noChangeArrowheads="1"/>
          </p:cNvPicPr>
          <p:nvPr/>
        </p:nvPicPr>
        <p:blipFill>
          <a:blip r:embed="rId14" cstate="print"/>
          <a:srcRect/>
          <a:stretch>
            <a:fillRect/>
          </a:stretch>
        </p:blipFill>
        <p:spPr bwMode="auto">
          <a:xfrm>
            <a:off x="1524000" y="5257800"/>
            <a:ext cx="1066800" cy="88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24200" y="152400"/>
            <a:ext cx="8229600" cy="1143000"/>
          </a:xfrm>
        </p:spPr>
        <p:txBody>
          <a:bodyPr/>
          <a:lstStyle/>
          <a:p>
            <a:pPr eaLnBrk="1" hangingPunct="1"/>
            <a:r>
              <a:rPr lang="en-US" smtClean="0">
                <a:solidFill>
                  <a:schemeClr val="bg1"/>
                </a:solidFill>
              </a:rPr>
              <a:t>CAP Around the World</a:t>
            </a:r>
          </a:p>
        </p:txBody>
      </p:sp>
      <p:pic>
        <p:nvPicPr>
          <p:cNvPr id="20483" name="Picture 3" descr="Mada 9-04 workshop-Nord 065"/>
          <p:cNvPicPr>
            <a:picLocks noGrp="1" noChangeAspect="1" noChangeArrowheads="1"/>
          </p:cNvPicPr>
          <p:nvPr>
            <p:ph sz="half" idx="1"/>
          </p:nvPr>
        </p:nvPicPr>
        <p:blipFill>
          <a:blip r:embed="rId3" cstate="print"/>
          <a:srcRect/>
          <a:stretch>
            <a:fillRect/>
          </a:stretch>
        </p:blipFill>
        <p:spPr>
          <a:xfrm>
            <a:off x="152400" y="1676400"/>
            <a:ext cx="4524375" cy="3394075"/>
          </a:xfrm>
          <a:noFill/>
        </p:spPr>
      </p:pic>
      <p:sp>
        <p:nvSpPr>
          <p:cNvPr id="20484" name="Text Box 4"/>
          <p:cNvSpPr txBox="1">
            <a:spLocks noChangeArrowheads="1"/>
          </p:cNvSpPr>
          <p:nvPr/>
        </p:nvSpPr>
        <p:spPr bwMode="auto">
          <a:xfrm>
            <a:off x="381000" y="5257800"/>
            <a:ext cx="4114800" cy="7016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66"/>
                </a:solidFill>
              </a:rPr>
              <a:t>CAP Coach training Madagascar National Parks staff</a:t>
            </a:r>
            <a:r>
              <a:rPr lang="en-US" sz="2000" b="1">
                <a:solidFill>
                  <a:srgbClr val="000066"/>
                </a:solidFill>
                <a:latin typeface="Times New Roman" pitchFamily="18" charset="0"/>
              </a:rPr>
              <a:t> </a:t>
            </a:r>
          </a:p>
        </p:txBody>
      </p:sp>
      <p:sp>
        <p:nvSpPr>
          <p:cNvPr id="20485" name="Rectangle 5"/>
          <p:cNvSpPr>
            <a:spLocks noChangeArrowheads="1"/>
          </p:cNvSpPr>
          <p:nvPr/>
        </p:nvSpPr>
        <p:spPr bwMode="auto">
          <a:xfrm>
            <a:off x="4724400" y="1524000"/>
            <a:ext cx="4191000" cy="4876800"/>
          </a:xfrm>
          <a:prstGeom prst="rect">
            <a:avLst/>
          </a:prstGeom>
          <a:noFill/>
          <a:ln w="9525">
            <a:noFill/>
            <a:miter lim="800000"/>
            <a:headEnd/>
            <a:tailEnd/>
          </a:ln>
        </p:spPr>
        <p:txBody>
          <a:bodyPr/>
          <a:lstStyle/>
          <a:p>
            <a:pPr marL="342900" indent="-342900">
              <a:spcBef>
                <a:spcPct val="25000"/>
              </a:spcBef>
              <a:buFontTx/>
              <a:buChar char="•"/>
            </a:pPr>
            <a:r>
              <a:rPr lang="en-US"/>
              <a:t>Bolivian Government</a:t>
            </a:r>
          </a:p>
          <a:p>
            <a:pPr marL="342900" indent="-342900">
              <a:spcBef>
                <a:spcPct val="25000"/>
              </a:spcBef>
              <a:buFontTx/>
              <a:buChar char="•"/>
            </a:pPr>
            <a:r>
              <a:rPr lang="en-US"/>
              <a:t>Greening Australia</a:t>
            </a:r>
          </a:p>
          <a:p>
            <a:pPr marL="342900" indent="-342900">
              <a:spcBef>
                <a:spcPct val="25000"/>
              </a:spcBef>
              <a:buFontTx/>
              <a:buChar char="•"/>
            </a:pPr>
            <a:r>
              <a:rPr lang="en-US"/>
              <a:t>Thailand – Western Forest Complex</a:t>
            </a:r>
          </a:p>
          <a:p>
            <a:pPr marL="342900" indent="-342900">
              <a:spcBef>
                <a:spcPct val="25000"/>
              </a:spcBef>
              <a:buFontTx/>
              <a:buChar char="•"/>
            </a:pPr>
            <a:r>
              <a:rPr lang="en-US"/>
              <a:t>Pronatura – Mexico</a:t>
            </a:r>
          </a:p>
          <a:p>
            <a:pPr marL="342900" indent="-342900">
              <a:spcBef>
                <a:spcPct val="25000"/>
              </a:spcBef>
              <a:buFontTx/>
              <a:buChar char="•"/>
            </a:pPr>
            <a:r>
              <a:rPr lang="en-US"/>
              <a:t>Gombe Reserve - Jane Goodall Institute</a:t>
            </a:r>
          </a:p>
          <a:p>
            <a:pPr marL="342900" indent="-342900">
              <a:spcBef>
                <a:spcPct val="25000"/>
              </a:spcBef>
              <a:buFontTx/>
              <a:buChar char="•"/>
            </a:pPr>
            <a:r>
              <a:rPr lang="en-US"/>
              <a:t>Guatemala – Tikal, Atitlan National Parks</a:t>
            </a:r>
          </a:p>
          <a:p>
            <a:pPr marL="342900" indent="-342900">
              <a:spcBef>
                <a:spcPct val="25000"/>
              </a:spcBef>
              <a:buFontTx/>
              <a:buChar char="•"/>
            </a:pPr>
            <a:r>
              <a:rPr lang="en-US"/>
              <a:t>Serengeti National Park</a:t>
            </a:r>
          </a:p>
          <a:p>
            <a:pPr marL="342900" indent="-342900">
              <a:spcBef>
                <a:spcPct val="25000"/>
              </a:spcBef>
              <a:buFontTx/>
              <a:buChar char="•"/>
            </a:pPr>
            <a:r>
              <a:rPr lang="en-US"/>
              <a:t>Peru - Machu Piccu </a:t>
            </a:r>
          </a:p>
          <a:p>
            <a:pPr marL="342900" indent="-342900">
              <a:spcBef>
                <a:spcPct val="25000"/>
              </a:spcBef>
              <a:buFontTx/>
              <a:buChar char="•"/>
            </a:pPr>
            <a:r>
              <a:rPr lang="en-US"/>
              <a:t>Kamchatka – Kol River salmon</a:t>
            </a:r>
          </a:p>
          <a:p>
            <a:pPr marL="342900" indent="-342900">
              <a:spcBef>
                <a:spcPct val="25000"/>
              </a:spcBef>
              <a:buFontTx/>
              <a:buChar char="•"/>
            </a:pPr>
            <a:r>
              <a:rPr lang="en-US"/>
              <a:t>BLM – western US, NOAA Salmon Recovery Planning</a:t>
            </a:r>
          </a:p>
          <a:p>
            <a:pPr marL="342900" indent="-342900">
              <a:spcBef>
                <a:spcPct val="25000"/>
              </a:spcBef>
              <a:buFontTx/>
              <a:buChar char="•"/>
            </a:pPr>
            <a:r>
              <a:rPr lang="en-US"/>
              <a:t>And more………</a:t>
            </a:r>
          </a:p>
          <a:p>
            <a:pPr marL="342900" indent="-342900">
              <a:lnSpc>
                <a:spcPct val="95000"/>
              </a:lnSpc>
              <a:spcBef>
                <a:spcPct val="20000"/>
              </a:spcBef>
            </a:pPr>
            <a:endParaRPr lang="en-US"/>
          </a:p>
          <a:p>
            <a:pPr marL="342900" indent="-342900">
              <a:lnSpc>
                <a:spcPct val="80000"/>
              </a:lnSpc>
              <a:spcBef>
                <a:spcPct val="20000"/>
              </a:spcBef>
              <a:buFontTx/>
              <a:buChar cha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295400"/>
            <a:ext cx="8229600" cy="762000"/>
          </a:xfrm>
        </p:spPr>
        <p:txBody>
          <a:bodyPr/>
          <a:lstStyle/>
          <a:p>
            <a:pPr eaLnBrk="1" hangingPunct="1"/>
            <a:r>
              <a:rPr lang="en-US" i="1" smtClean="0"/>
              <a:t>Some interesting adaptations!</a:t>
            </a:r>
          </a:p>
        </p:txBody>
      </p:sp>
      <p:sp>
        <p:nvSpPr>
          <p:cNvPr id="21507" name="Rectangle 3"/>
          <p:cNvSpPr>
            <a:spLocks noGrp="1" noChangeArrowheads="1"/>
          </p:cNvSpPr>
          <p:nvPr>
            <p:ph type="body" sz="half" idx="1"/>
          </p:nvPr>
        </p:nvSpPr>
        <p:spPr>
          <a:xfrm>
            <a:off x="533400" y="2286000"/>
            <a:ext cx="8382000" cy="4419600"/>
          </a:xfrm>
          <a:noFill/>
        </p:spPr>
        <p:txBody>
          <a:bodyPr/>
          <a:lstStyle/>
          <a:p>
            <a:pPr marL="0" indent="0" eaLnBrk="1" hangingPunct="1">
              <a:lnSpc>
                <a:spcPct val="90000"/>
              </a:lnSpc>
              <a:spcBef>
                <a:spcPct val="25000"/>
              </a:spcBef>
            </a:pPr>
            <a:r>
              <a:rPr lang="en-US" sz="2000" smtClean="0"/>
              <a:t>   US State Wildlife Conservation Plans</a:t>
            </a:r>
          </a:p>
          <a:p>
            <a:pPr marL="0" indent="0" eaLnBrk="1" hangingPunct="1">
              <a:lnSpc>
                <a:spcPct val="90000"/>
              </a:lnSpc>
              <a:spcBef>
                <a:spcPct val="25000"/>
              </a:spcBef>
              <a:buFontTx/>
              <a:buNone/>
            </a:pPr>
            <a:endParaRPr lang="en-US" sz="2000" smtClean="0"/>
          </a:p>
          <a:p>
            <a:pPr marL="0" indent="0" eaLnBrk="1" hangingPunct="1">
              <a:lnSpc>
                <a:spcPct val="90000"/>
              </a:lnSpc>
              <a:spcBef>
                <a:spcPct val="25000"/>
              </a:spcBef>
            </a:pPr>
            <a:r>
              <a:rPr lang="en-US" sz="2000" smtClean="0"/>
              <a:t>   Endangered Species Recovery Plans – Bog Turtle, Desert tortoise</a:t>
            </a:r>
          </a:p>
          <a:p>
            <a:pPr marL="0" indent="0" eaLnBrk="1" hangingPunct="1">
              <a:lnSpc>
                <a:spcPct val="90000"/>
              </a:lnSpc>
              <a:spcBef>
                <a:spcPct val="25000"/>
              </a:spcBef>
              <a:buFontTx/>
              <a:buNone/>
            </a:pPr>
            <a:endParaRPr lang="en-US" sz="2000" smtClean="0"/>
          </a:p>
          <a:p>
            <a:pPr marL="0" indent="0" eaLnBrk="1" hangingPunct="1">
              <a:lnSpc>
                <a:spcPct val="90000"/>
              </a:lnSpc>
              <a:spcBef>
                <a:spcPct val="25000"/>
              </a:spcBef>
            </a:pPr>
            <a:r>
              <a:rPr lang="en-US" sz="2000" smtClean="0"/>
              <a:t>   Archeological and cultural target conservation planning in Central and </a:t>
            </a:r>
          </a:p>
          <a:p>
            <a:pPr marL="0" indent="0" eaLnBrk="1" hangingPunct="1">
              <a:lnSpc>
                <a:spcPct val="90000"/>
              </a:lnSpc>
              <a:spcBef>
                <a:spcPct val="25000"/>
              </a:spcBef>
              <a:buFontTx/>
              <a:buNone/>
            </a:pPr>
            <a:r>
              <a:rPr lang="en-US" sz="2000" smtClean="0"/>
              <a:t>    South America</a:t>
            </a:r>
          </a:p>
          <a:p>
            <a:pPr marL="0" indent="0" eaLnBrk="1" hangingPunct="1">
              <a:lnSpc>
                <a:spcPct val="90000"/>
              </a:lnSpc>
              <a:spcBef>
                <a:spcPct val="25000"/>
              </a:spcBef>
              <a:buFontTx/>
              <a:buNone/>
            </a:pPr>
            <a:endParaRPr lang="en-US" sz="2000" smtClean="0"/>
          </a:p>
          <a:p>
            <a:pPr marL="0" indent="0" eaLnBrk="1" hangingPunct="1">
              <a:lnSpc>
                <a:spcPct val="90000"/>
              </a:lnSpc>
              <a:spcBef>
                <a:spcPct val="25000"/>
              </a:spcBef>
            </a:pPr>
            <a:r>
              <a:rPr lang="en-US" sz="2000" smtClean="0"/>
              <a:t>   Participatory conservation planning with indigenous and </a:t>
            </a:r>
          </a:p>
          <a:p>
            <a:pPr marL="0" indent="0" eaLnBrk="1" hangingPunct="1">
              <a:lnSpc>
                <a:spcPct val="90000"/>
              </a:lnSpc>
              <a:spcBef>
                <a:spcPct val="25000"/>
              </a:spcBef>
              <a:buFontTx/>
              <a:buNone/>
            </a:pPr>
            <a:r>
              <a:rPr lang="en-US" sz="2000" smtClean="0"/>
              <a:t>    local community people – Indonesia, Amazon, Texas, Solomon 			       Islands, Northern Territory - Australia   </a:t>
            </a:r>
          </a:p>
        </p:txBody>
      </p:sp>
      <p:sp>
        <p:nvSpPr>
          <p:cNvPr id="21508" name="Rectangle 4"/>
          <p:cNvSpPr>
            <a:spLocks noChangeArrowheads="1"/>
          </p:cNvSpPr>
          <p:nvPr/>
        </p:nvSpPr>
        <p:spPr bwMode="auto">
          <a:xfrm>
            <a:off x="3429000" y="0"/>
            <a:ext cx="5715000" cy="1143000"/>
          </a:xfrm>
          <a:prstGeom prst="rect">
            <a:avLst/>
          </a:prstGeom>
          <a:noFill/>
          <a:ln w="9525">
            <a:noFill/>
            <a:miter lim="800000"/>
            <a:headEnd/>
            <a:tailEnd/>
          </a:ln>
        </p:spPr>
        <p:txBody>
          <a:bodyPr wrap="none" anchor="ctr"/>
          <a:lstStyle/>
          <a:p>
            <a:pPr algn="ctr" eaLnBrk="0" hangingPunct="0"/>
            <a:endParaRPr lang="en-US" sz="3600" b="1">
              <a:solidFill>
                <a:schemeClr val="bg1"/>
              </a:solidFill>
              <a:latin typeface="Garamond" pitchFamily="18" charset="0"/>
            </a:endParaRPr>
          </a:p>
          <a:p>
            <a:pPr algn="ctr" eaLnBrk="0" hangingPunct="0"/>
            <a:r>
              <a:rPr lang="en-US" sz="3600" b="1">
                <a:solidFill>
                  <a:schemeClr val="bg1"/>
                </a:solidFill>
                <a:latin typeface="Garamond" pitchFamily="18" charset="0"/>
              </a:rPr>
              <a:t>Variations on a Theme</a:t>
            </a:r>
            <a:br>
              <a:rPr lang="en-US" sz="3600" b="1">
                <a:solidFill>
                  <a:schemeClr val="bg1"/>
                </a:solidFill>
                <a:latin typeface="Garamond" pitchFamily="18" charset="0"/>
              </a:rPr>
            </a:br>
            <a:endParaRPr lang="en-US" sz="3600" b="1">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971800" y="0"/>
            <a:ext cx="6172200" cy="1143000"/>
          </a:xfrm>
          <a:prstGeom prst="rect">
            <a:avLst/>
          </a:prstGeom>
          <a:noFill/>
          <a:ln w="9525">
            <a:noFill/>
            <a:miter lim="800000"/>
            <a:headEnd/>
            <a:tailEnd/>
          </a:ln>
        </p:spPr>
        <p:txBody>
          <a:bodyPr anchor="ctr"/>
          <a:lstStyle/>
          <a:p>
            <a:pPr algn="ctr"/>
            <a:r>
              <a:rPr lang="en-US" sz="2700" b="1">
                <a:solidFill>
                  <a:schemeClr val="bg1"/>
                </a:solidFill>
                <a:latin typeface="Garamond" pitchFamily="18" charset="0"/>
              </a:rPr>
              <a:t>CAP Stories from around the World </a:t>
            </a:r>
          </a:p>
          <a:p>
            <a:pPr algn="ctr"/>
            <a:r>
              <a:rPr lang="en-US" sz="2700" b="1">
                <a:solidFill>
                  <a:schemeClr val="bg1"/>
                </a:solidFill>
                <a:latin typeface="Garamond" pitchFamily="18" charset="0"/>
              </a:rPr>
              <a:t> Why we like CAP</a:t>
            </a:r>
          </a:p>
        </p:txBody>
      </p:sp>
      <p:pic>
        <p:nvPicPr>
          <p:cNvPr id="5123" name="Picture 10" descr="kenya cap.JPG"/>
          <p:cNvPicPr>
            <a:picLocks noChangeAspect="1"/>
          </p:cNvPicPr>
          <p:nvPr/>
        </p:nvPicPr>
        <p:blipFill>
          <a:blip r:embed="rId3" cstate="print"/>
          <a:srcRect/>
          <a:stretch>
            <a:fillRect/>
          </a:stretch>
        </p:blipFill>
        <p:spPr bwMode="auto">
          <a:xfrm>
            <a:off x="0" y="0"/>
            <a:ext cx="9401175" cy="6858000"/>
          </a:xfrm>
          <a:prstGeom prst="rect">
            <a:avLst/>
          </a:prstGeom>
          <a:noFill/>
          <a:ln w="9525">
            <a:noFill/>
            <a:miter lim="800000"/>
            <a:headEnd/>
            <a:tailEnd/>
          </a:ln>
        </p:spPr>
      </p:pic>
      <p:sp>
        <p:nvSpPr>
          <p:cNvPr id="5124" name="TextBox 7"/>
          <p:cNvSpPr txBox="1">
            <a:spLocks noChangeArrowheads="1"/>
          </p:cNvSpPr>
          <p:nvPr/>
        </p:nvSpPr>
        <p:spPr bwMode="auto">
          <a:xfrm>
            <a:off x="1600200" y="228600"/>
            <a:ext cx="6477000" cy="584200"/>
          </a:xfrm>
          <a:prstGeom prst="rect">
            <a:avLst/>
          </a:prstGeom>
          <a:noFill/>
          <a:ln w="9525">
            <a:noFill/>
            <a:miter lim="800000"/>
            <a:headEnd/>
            <a:tailEnd/>
          </a:ln>
        </p:spPr>
        <p:txBody>
          <a:bodyPr>
            <a:spAutoFit/>
          </a:bodyPr>
          <a:lstStyle/>
          <a:p>
            <a:pPr algn="ctr"/>
            <a:r>
              <a:rPr lang="en-US" sz="3200">
                <a:solidFill>
                  <a:schemeClr val="bg1"/>
                </a:solidFill>
              </a:rPr>
              <a:t>Northern Kenya Rangelands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3" descr="skyscape banner"/>
          <p:cNvPicPr>
            <a:picLocks noChangeAspect="1" noChangeArrowheads="1"/>
          </p:cNvPicPr>
          <p:nvPr/>
        </p:nvPicPr>
        <p:blipFill>
          <a:blip r:embed="rId3" cstate="print"/>
          <a:srcRect/>
          <a:stretch>
            <a:fillRect/>
          </a:stretch>
        </p:blipFill>
        <p:spPr bwMode="auto">
          <a:xfrm>
            <a:off x="0" y="0"/>
            <a:ext cx="9144000" cy="1219200"/>
          </a:xfrm>
          <a:prstGeom prst="rect">
            <a:avLst/>
          </a:prstGeom>
          <a:noFill/>
          <a:ln w="9525">
            <a:noFill/>
            <a:miter lim="800000"/>
            <a:headEnd/>
            <a:tailEnd/>
          </a:ln>
        </p:spPr>
      </p:pic>
      <p:sp>
        <p:nvSpPr>
          <p:cNvPr id="22530" name="Text Box 2"/>
          <p:cNvSpPr txBox="1">
            <a:spLocks noChangeArrowheads="1"/>
          </p:cNvSpPr>
          <p:nvPr/>
        </p:nvSpPr>
        <p:spPr bwMode="auto">
          <a:xfrm>
            <a:off x="1828800" y="6172200"/>
            <a:ext cx="5410200" cy="579438"/>
          </a:xfrm>
          <a:prstGeom prst="rect">
            <a:avLst/>
          </a:prstGeom>
          <a:solidFill>
            <a:schemeClr val="bg1"/>
          </a:solidFill>
          <a:ln w="9525">
            <a:noFill/>
            <a:miter lim="800000"/>
            <a:headEnd/>
            <a:tailEnd/>
          </a:ln>
        </p:spPr>
        <p:txBody>
          <a:bodyPr>
            <a:spAutoFit/>
          </a:bodyPr>
          <a:lstStyle/>
          <a:p>
            <a:pPr eaLnBrk="0" hangingPunct="0">
              <a:spcBef>
                <a:spcPct val="50000"/>
              </a:spcBef>
            </a:pPr>
            <a:r>
              <a:rPr lang="en-US" sz="3200">
                <a:latin typeface="Times" pitchFamily="18" charset="0"/>
                <a:hlinkClick r:id="rId4"/>
              </a:rPr>
              <a:t>www.conservationmeasures.org</a:t>
            </a:r>
            <a:endParaRPr lang="en-US" sz="3200">
              <a:latin typeface="Times" pitchFamily="18" charset="0"/>
            </a:endParaRPr>
          </a:p>
        </p:txBody>
      </p:sp>
      <p:grpSp>
        <p:nvGrpSpPr>
          <p:cNvPr id="22531" name="Group 3"/>
          <p:cNvGrpSpPr>
            <a:grpSpLocks/>
          </p:cNvGrpSpPr>
          <p:nvPr/>
        </p:nvGrpSpPr>
        <p:grpSpPr bwMode="auto">
          <a:xfrm>
            <a:off x="1143000" y="0"/>
            <a:ext cx="6921500" cy="6308725"/>
            <a:chOff x="720" y="48"/>
            <a:chExt cx="4360" cy="3974"/>
          </a:xfrm>
        </p:grpSpPr>
        <p:pic>
          <p:nvPicPr>
            <p:cNvPr id="22548" name="Picture 5"/>
            <p:cNvPicPr>
              <a:picLocks noChangeAspect="1" noChangeArrowheads="1"/>
            </p:cNvPicPr>
            <p:nvPr/>
          </p:nvPicPr>
          <p:blipFill>
            <a:blip r:embed="rId5" cstate="print"/>
            <a:srcRect/>
            <a:stretch>
              <a:fillRect/>
            </a:stretch>
          </p:blipFill>
          <p:spPr bwMode="auto">
            <a:xfrm>
              <a:off x="1152" y="912"/>
              <a:ext cx="3370" cy="3110"/>
            </a:xfrm>
            <a:prstGeom prst="rect">
              <a:avLst/>
            </a:prstGeom>
            <a:noFill/>
            <a:ln w="9525">
              <a:noFill/>
              <a:miter lim="800000"/>
              <a:headEnd/>
              <a:tailEnd/>
            </a:ln>
          </p:spPr>
        </p:pic>
        <p:sp>
          <p:nvSpPr>
            <p:cNvPr id="22549" name="Rectangle 2"/>
            <p:cNvSpPr>
              <a:spLocks noChangeArrowheads="1"/>
            </p:cNvSpPr>
            <p:nvPr/>
          </p:nvSpPr>
          <p:spPr bwMode="auto">
            <a:xfrm>
              <a:off x="720" y="48"/>
              <a:ext cx="4360" cy="384"/>
            </a:xfrm>
            <a:prstGeom prst="rect">
              <a:avLst/>
            </a:prstGeom>
            <a:noFill/>
            <a:ln w="9525">
              <a:noFill/>
              <a:miter lim="800000"/>
              <a:headEnd/>
              <a:tailEnd/>
            </a:ln>
          </p:spPr>
          <p:txBody>
            <a:bodyPr anchor="ctr"/>
            <a:lstStyle/>
            <a:p>
              <a:pPr algn="r"/>
              <a:endParaRPr lang="en-US" sz="2400" b="1">
                <a:latin typeface="Garamond" pitchFamily="18" charset="0"/>
              </a:endParaRPr>
            </a:p>
          </p:txBody>
        </p:sp>
      </p:grpSp>
      <p:grpSp>
        <p:nvGrpSpPr>
          <p:cNvPr id="3" name="Group 8"/>
          <p:cNvGrpSpPr>
            <a:grpSpLocks/>
          </p:cNvGrpSpPr>
          <p:nvPr/>
        </p:nvGrpSpPr>
        <p:grpSpPr bwMode="auto">
          <a:xfrm>
            <a:off x="76200" y="533400"/>
            <a:ext cx="8796338" cy="6118225"/>
            <a:chOff x="48" y="336"/>
            <a:chExt cx="5541" cy="3854"/>
          </a:xfrm>
        </p:grpSpPr>
        <p:grpSp>
          <p:nvGrpSpPr>
            <p:cNvPr id="22534" name="Group 9"/>
            <p:cNvGrpSpPr>
              <a:grpSpLocks/>
            </p:cNvGrpSpPr>
            <p:nvPr/>
          </p:nvGrpSpPr>
          <p:grpSpPr bwMode="auto">
            <a:xfrm>
              <a:off x="48" y="816"/>
              <a:ext cx="5541" cy="3374"/>
              <a:chOff x="48" y="816"/>
              <a:chExt cx="5541" cy="3374"/>
            </a:xfrm>
          </p:grpSpPr>
          <p:pic>
            <p:nvPicPr>
              <p:cNvPr id="22536" name="Picture 10"/>
              <p:cNvPicPr>
                <a:picLocks noChangeAspect="1" noChangeArrowheads="1"/>
              </p:cNvPicPr>
              <p:nvPr/>
            </p:nvPicPr>
            <p:blipFill>
              <a:blip r:embed="rId6" cstate="print"/>
              <a:srcRect/>
              <a:stretch>
                <a:fillRect/>
              </a:stretch>
            </p:blipFill>
            <p:spPr bwMode="auto">
              <a:xfrm>
                <a:off x="96" y="3357"/>
                <a:ext cx="1296" cy="339"/>
              </a:xfrm>
              <a:prstGeom prst="rect">
                <a:avLst/>
              </a:prstGeom>
              <a:noFill/>
              <a:ln w="9525">
                <a:noFill/>
                <a:miter lim="800000"/>
                <a:headEnd/>
                <a:tailEnd/>
              </a:ln>
            </p:spPr>
          </p:pic>
          <p:pic>
            <p:nvPicPr>
              <p:cNvPr id="22537" name="Picture 11"/>
              <p:cNvPicPr>
                <a:picLocks noChangeAspect="1" noChangeArrowheads="1"/>
              </p:cNvPicPr>
              <p:nvPr/>
            </p:nvPicPr>
            <p:blipFill>
              <a:blip r:embed="rId7" cstate="print"/>
              <a:srcRect/>
              <a:stretch>
                <a:fillRect/>
              </a:stretch>
            </p:blipFill>
            <p:spPr bwMode="auto">
              <a:xfrm>
                <a:off x="4272" y="847"/>
                <a:ext cx="818" cy="737"/>
              </a:xfrm>
              <a:prstGeom prst="rect">
                <a:avLst/>
              </a:prstGeom>
              <a:noFill/>
              <a:ln w="9525">
                <a:noFill/>
                <a:miter lim="800000"/>
                <a:headEnd/>
                <a:tailEnd/>
              </a:ln>
            </p:spPr>
          </p:pic>
          <p:pic>
            <p:nvPicPr>
              <p:cNvPr id="22538" name="Picture 12" descr="WCPA"/>
              <p:cNvPicPr>
                <a:picLocks noChangeAspect="1" noChangeArrowheads="1"/>
              </p:cNvPicPr>
              <p:nvPr/>
            </p:nvPicPr>
            <p:blipFill>
              <a:blip r:embed="rId8" cstate="print"/>
              <a:srcRect/>
              <a:stretch>
                <a:fillRect/>
              </a:stretch>
            </p:blipFill>
            <p:spPr bwMode="auto">
              <a:xfrm>
                <a:off x="4608" y="2928"/>
                <a:ext cx="912" cy="365"/>
              </a:xfrm>
              <a:prstGeom prst="rect">
                <a:avLst/>
              </a:prstGeom>
              <a:noFill/>
              <a:ln w="9525">
                <a:noFill/>
                <a:miter lim="800000"/>
                <a:headEnd/>
                <a:tailEnd/>
              </a:ln>
            </p:spPr>
          </p:pic>
          <p:pic>
            <p:nvPicPr>
              <p:cNvPr id="22539" name="Picture 13" descr="logo3"/>
              <p:cNvPicPr>
                <a:picLocks noChangeAspect="1" noChangeArrowheads="1"/>
              </p:cNvPicPr>
              <p:nvPr/>
            </p:nvPicPr>
            <p:blipFill>
              <a:blip r:embed="rId9" cstate="print"/>
              <a:srcRect/>
              <a:stretch>
                <a:fillRect/>
              </a:stretch>
            </p:blipFill>
            <p:spPr bwMode="auto">
              <a:xfrm>
                <a:off x="48" y="2229"/>
                <a:ext cx="672" cy="555"/>
              </a:xfrm>
              <a:prstGeom prst="rect">
                <a:avLst/>
              </a:prstGeom>
              <a:noFill/>
              <a:ln w="9525">
                <a:noFill/>
                <a:miter lim="800000"/>
                <a:headEnd/>
                <a:tailEnd/>
              </a:ln>
            </p:spPr>
          </p:pic>
          <p:pic>
            <p:nvPicPr>
              <p:cNvPr id="22540" name="Picture 14" descr="Cambridge"/>
              <p:cNvPicPr>
                <a:picLocks noChangeAspect="1" noChangeArrowheads="1"/>
              </p:cNvPicPr>
              <p:nvPr/>
            </p:nvPicPr>
            <p:blipFill>
              <a:blip r:embed="rId10" cstate="print"/>
              <a:srcRect/>
              <a:stretch>
                <a:fillRect/>
              </a:stretch>
            </p:blipFill>
            <p:spPr bwMode="auto">
              <a:xfrm>
                <a:off x="96" y="3744"/>
                <a:ext cx="864" cy="445"/>
              </a:xfrm>
              <a:prstGeom prst="rect">
                <a:avLst/>
              </a:prstGeom>
              <a:noFill/>
              <a:ln w="9525">
                <a:noFill/>
                <a:miter lim="800000"/>
                <a:headEnd/>
                <a:tailEnd/>
              </a:ln>
            </p:spPr>
          </p:pic>
          <p:pic>
            <p:nvPicPr>
              <p:cNvPr id="22541" name="Picture 15" descr="EnterpriseWorks"/>
              <p:cNvPicPr>
                <a:picLocks noChangeAspect="1" noChangeArrowheads="1"/>
              </p:cNvPicPr>
              <p:nvPr/>
            </p:nvPicPr>
            <p:blipFill>
              <a:blip r:embed="rId11" cstate="print"/>
              <a:srcRect/>
              <a:stretch>
                <a:fillRect/>
              </a:stretch>
            </p:blipFill>
            <p:spPr bwMode="auto">
              <a:xfrm>
                <a:off x="4800" y="3840"/>
                <a:ext cx="768" cy="350"/>
              </a:xfrm>
              <a:prstGeom prst="rect">
                <a:avLst/>
              </a:prstGeom>
              <a:noFill/>
              <a:ln w="9525">
                <a:noFill/>
                <a:miter lim="800000"/>
                <a:headEnd/>
                <a:tailEnd/>
              </a:ln>
            </p:spPr>
          </p:pic>
          <p:pic>
            <p:nvPicPr>
              <p:cNvPr id="22542" name="Picture 16"/>
              <p:cNvPicPr>
                <a:picLocks noChangeAspect="1" noChangeArrowheads="1"/>
              </p:cNvPicPr>
              <p:nvPr/>
            </p:nvPicPr>
            <p:blipFill>
              <a:blip r:embed="rId12" cstate="print"/>
              <a:srcRect/>
              <a:stretch>
                <a:fillRect/>
              </a:stretch>
            </p:blipFill>
            <p:spPr bwMode="auto">
              <a:xfrm>
                <a:off x="4778" y="2400"/>
                <a:ext cx="811" cy="355"/>
              </a:xfrm>
              <a:prstGeom prst="rect">
                <a:avLst/>
              </a:prstGeom>
              <a:noFill/>
              <a:ln w="9525">
                <a:noFill/>
                <a:miter lim="800000"/>
                <a:headEnd/>
                <a:tailEnd/>
              </a:ln>
            </p:spPr>
          </p:pic>
          <p:pic>
            <p:nvPicPr>
              <p:cNvPr id="22543" name="Picture 17"/>
              <p:cNvPicPr>
                <a:picLocks noChangeAspect="1" noChangeArrowheads="1"/>
              </p:cNvPicPr>
              <p:nvPr/>
            </p:nvPicPr>
            <p:blipFill>
              <a:blip r:embed="rId13" cstate="print"/>
              <a:srcRect/>
              <a:stretch>
                <a:fillRect/>
              </a:stretch>
            </p:blipFill>
            <p:spPr bwMode="auto">
              <a:xfrm>
                <a:off x="4848" y="3456"/>
                <a:ext cx="725" cy="365"/>
              </a:xfrm>
              <a:prstGeom prst="rect">
                <a:avLst/>
              </a:prstGeom>
              <a:noFill/>
              <a:ln w="9525">
                <a:noFill/>
                <a:miter lim="800000"/>
                <a:headEnd/>
                <a:tailEnd/>
              </a:ln>
            </p:spPr>
          </p:pic>
          <p:pic>
            <p:nvPicPr>
              <p:cNvPr id="22544" name="Picture 9"/>
              <p:cNvPicPr>
                <a:picLocks noChangeAspect="1" noChangeArrowheads="1"/>
              </p:cNvPicPr>
              <p:nvPr/>
            </p:nvPicPr>
            <p:blipFill>
              <a:blip r:embed="rId14" cstate="print"/>
              <a:srcRect/>
              <a:stretch>
                <a:fillRect/>
              </a:stretch>
            </p:blipFill>
            <p:spPr bwMode="auto">
              <a:xfrm>
                <a:off x="432" y="1536"/>
                <a:ext cx="528" cy="624"/>
              </a:xfrm>
              <a:prstGeom prst="rect">
                <a:avLst/>
              </a:prstGeom>
              <a:noFill/>
              <a:ln w="9525" algn="ctr">
                <a:noFill/>
                <a:miter lim="800000"/>
                <a:headEnd/>
                <a:tailEnd/>
              </a:ln>
            </p:spPr>
          </p:pic>
          <p:pic>
            <p:nvPicPr>
              <p:cNvPr id="22545" name="Picture 4"/>
              <p:cNvPicPr>
                <a:picLocks noChangeAspect="1" noChangeArrowheads="1"/>
              </p:cNvPicPr>
              <p:nvPr/>
            </p:nvPicPr>
            <p:blipFill>
              <a:blip r:embed="rId15" cstate="print"/>
              <a:srcRect/>
              <a:stretch>
                <a:fillRect/>
              </a:stretch>
            </p:blipFill>
            <p:spPr bwMode="auto">
              <a:xfrm>
                <a:off x="4848" y="1632"/>
                <a:ext cx="568" cy="576"/>
              </a:xfrm>
              <a:prstGeom prst="rect">
                <a:avLst/>
              </a:prstGeom>
              <a:noFill/>
              <a:ln w="9525" algn="ctr">
                <a:noFill/>
                <a:miter lim="800000"/>
                <a:headEnd/>
                <a:tailEnd/>
              </a:ln>
            </p:spPr>
          </p:pic>
          <p:pic>
            <p:nvPicPr>
              <p:cNvPr id="22546" name="Picture 21"/>
              <p:cNvPicPr>
                <a:picLocks noChangeAspect="1" noChangeArrowheads="1"/>
              </p:cNvPicPr>
              <p:nvPr/>
            </p:nvPicPr>
            <p:blipFill>
              <a:blip r:embed="rId16" cstate="print"/>
              <a:srcRect l="5966"/>
              <a:stretch>
                <a:fillRect/>
              </a:stretch>
            </p:blipFill>
            <p:spPr bwMode="auto">
              <a:xfrm>
                <a:off x="528" y="2736"/>
                <a:ext cx="624" cy="608"/>
              </a:xfrm>
              <a:prstGeom prst="rect">
                <a:avLst/>
              </a:prstGeom>
              <a:noFill/>
              <a:ln w="9525" algn="ctr">
                <a:noFill/>
                <a:miter lim="800000"/>
                <a:headEnd/>
                <a:tailEnd/>
              </a:ln>
            </p:spPr>
          </p:pic>
          <p:pic>
            <p:nvPicPr>
              <p:cNvPr id="22547" name="Picture 21" descr="TNCLogoPrimary_RGB"/>
              <p:cNvPicPr>
                <a:picLocks noChangeAspect="1" noChangeArrowheads="1"/>
              </p:cNvPicPr>
              <p:nvPr/>
            </p:nvPicPr>
            <p:blipFill>
              <a:blip r:embed="rId17" cstate="print"/>
              <a:srcRect/>
              <a:stretch>
                <a:fillRect/>
              </a:stretch>
            </p:blipFill>
            <p:spPr bwMode="auto">
              <a:xfrm>
                <a:off x="192" y="816"/>
                <a:ext cx="1344" cy="672"/>
              </a:xfrm>
              <a:prstGeom prst="rect">
                <a:avLst/>
              </a:prstGeom>
              <a:noFill/>
              <a:ln w="9525">
                <a:noFill/>
                <a:miter lim="800000"/>
                <a:headEnd/>
                <a:tailEnd/>
              </a:ln>
            </p:spPr>
          </p:pic>
        </p:grpSp>
        <p:sp>
          <p:nvSpPr>
            <p:cNvPr id="22535" name="Rectangle 2"/>
            <p:cNvSpPr>
              <a:spLocks noChangeArrowheads="1"/>
            </p:cNvSpPr>
            <p:nvPr/>
          </p:nvSpPr>
          <p:spPr bwMode="auto">
            <a:xfrm>
              <a:off x="708" y="336"/>
              <a:ext cx="4360" cy="367"/>
            </a:xfrm>
            <a:prstGeom prst="rect">
              <a:avLst/>
            </a:prstGeom>
            <a:noFill/>
            <a:ln w="9525">
              <a:noFill/>
              <a:miter lim="800000"/>
              <a:headEnd/>
              <a:tailEnd/>
            </a:ln>
          </p:spPr>
          <p:txBody>
            <a:bodyPr anchor="ctr"/>
            <a:lstStyle/>
            <a:p>
              <a:endParaRPr lang="en-US" sz="2400" b="1">
                <a:latin typeface="Garamond" pitchFamily="18" charset="0"/>
              </a:endParaRPr>
            </a:p>
          </p:txBody>
        </p:sp>
      </p:grpSp>
      <p:sp>
        <p:nvSpPr>
          <p:cNvPr id="22533" name="Text Box 23"/>
          <p:cNvSpPr txBox="1">
            <a:spLocks noChangeArrowheads="1"/>
          </p:cNvSpPr>
          <p:nvPr/>
        </p:nvSpPr>
        <p:spPr bwMode="auto">
          <a:xfrm>
            <a:off x="1143000" y="304800"/>
            <a:ext cx="7162800" cy="523875"/>
          </a:xfrm>
          <a:prstGeom prst="rect">
            <a:avLst/>
          </a:prstGeom>
          <a:noFill/>
          <a:ln w="9525">
            <a:noFill/>
            <a:miter lim="800000"/>
            <a:headEnd/>
            <a:tailEnd/>
          </a:ln>
        </p:spPr>
        <p:txBody>
          <a:bodyPr>
            <a:spAutoFit/>
          </a:bodyPr>
          <a:lstStyle/>
          <a:p>
            <a:pPr algn="ctr">
              <a:spcBef>
                <a:spcPct val="50000"/>
              </a:spcBef>
            </a:pPr>
            <a:r>
              <a:rPr lang="en-US" sz="2800" b="1" dirty="0">
                <a:solidFill>
                  <a:schemeClr val="bg1"/>
                </a:solidFill>
                <a:latin typeface="Garamond" pitchFamily="18" charset="0"/>
              </a:rPr>
              <a:t>Open Standards for Conservation Practice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3" descr="skyscape banner"/>
          <p:cNvPicPr>
            <a:picLocks noChangeAspect="1" noChangeArrowheads="1"/>
          </p:cNvPicPr>
          <p:nvPr/>
        </p:nvPicPr>
        <p:blipFill>
          <a:blip r:embed="rId3" cstate="print"/>
          <a:srcRect/>
          <a:stretch>
            <a:fillRect/>
          </a:stretch>
        </p:blipFill>
        <p:spPr bwMode="auto">
          <a:xfrm>
            <a:off x="0" y="0"/>
            <a:ext cx="9144000" cy="1219200"/>
          </a:xfrm>
          <a:prstGeom prst="rect">
            <a:avLst/>
          </a:prstGeom>
          <a:noFill/>
          <a:ln w="9525">
            <a:noFill/>
            <a:miter lim="800000"/>
            <a:headEnd/>
            <a:tailEnd/>
          </a:ln>
        </p:spPr>
      </p:pic>
      <p:sp>
        <p:nvSpPr>
          <p:cNvPr id="23554" name="Rectangle 2"/>
          <p:cNvSpPr>
            <a:spLocks noGrp="1" noChangeArrowheads="1"/>
          </p:cNvSpPr>
          <p:nvPr>
            <p:ph type="title"/>
          </p:nvPr>
        </p:nvSpPr>
        <p:spPr>
          <a:xfrm>
            <a:off x="457200" y="5486400"/>
            <a:ext cx="8229600" cy="1143000"/>
          </a:xfrm>
        </p:spPr>
        <p:txBody>
          <a:bodyPr/>
          <a:lstStyle/>
          <a:p>
            <a:pPr algn="ctr" eaLnBrk="1" hangingPunct="1"/>
            <a:r>
              <a:rPr lang="en-US" sz="2400" b="0" smtClean="0">
                <a:latin typeface="Arial" charset="0"/>
              </a:rPr>
              <a:t>Supporting focused conservation practice, sharing and learning worldwide, building capacity for the Future</a:t>
            </a:r>
          </a:p>
        </p:txBody>
      </p:sp>
      <p:sp>
        <p:nvSpPr>
          <p:cNvPr id="23555" name="Rectangle 3"/>
          <p:cNvSpPr>
            <a:spLocks noGrp="1" noChangeArrowheads="1"/>
          </p:cNvSpPr>
          <p:nvPr>
            <p:ph type="body" sz="half" idx="1"/>
          </p:nvPr>
        </p:nvSpPr>
        <p:spPr>
          <a:xfrm>
            <a:off x="1219200" y="228600"/>
            <a:ext cx="6858000" cy="838200"/>
          </a:xfrm>
        </p:spPr>
        <p:txBody>
          <a:bodyPr/>
          <a:lstStyle/>
          <a:p>
            <a:pPr eaLnBrk="1" hangingPunct="1">
              <a:buFontTx/>
              <a:buNone/>
            </a:pPr>
            <a:r>
              <a:rPr lang="en-US" sz="3200" b="1" dirty="0" smtClean="0">
                <a:solidFill>
                  <a:schemeClr val="bg1"/>
                </a:solidFill>
                <a:latin typeface="Garamond" pitchFamily="18" charset="0"/>
              </a:rPr>
              <a:t>The Conservation Coaches Network </a:t>
            </a:r>
          </a:p>
        </p:txBody>
      </p:sp>
      <p:pic>
        <p:nvPicPr>
          <p:cNvPr id="23556" name="Content Placeholder 10" descr="Belize_3-2.JPG"/>
          <p:cNvPicPr>
            <a:picLocks noGrp="1" noChangeAspect="1"/>
          </p:cNvPicPr>
          <p:nvPr>
            <p:ph sz="quarter" idx="3"/>
          </p:nvPr>
        </p:nvPicPr>
        <p:blipFill>
          <a:blip r:embed="rId4" cstate="print"/>
          <a:srcRect/>
          <a:stretch>
            <a:fillRect/>
          </a:stretch>
        </p:blipFill>
        <p:spPr>
          <a:xfrm>
            <a:off x="1219200" y="3733800"/>
            <a:ext cx="2463800" cy="1847850"/>
          </a:xfrm>
          <a:ln>
            <a:solidFill>
              <a:srgbClr val="0070C0"/>
            </a:solidFill>
          </a:ln>
        </p:spPr>
      </p:pic>
      <p:pic>
        <p:nvPicPr>
          <p:cNvPr id="23557" name="Picture 11" descr="CAP Strategy Team (4).jpg"/>
          <p:cNvPicPr>
            <a:picLocks noChangeAspect="1"/>
          </p:cNvPicPr>
          <p:nvPr/>
        </p:nvPicPr>
        <p:blipFill>
          <a:blip r:embed="rId5" cstate="print"/>
          <a:srcRect/>
          <a:stretch>
            <a:fillRect/>
          </a:stretch>
        </p:blipFill>
        <p:spPr bwMode="auto">
          <a:xfrm>
            <a:off x="4038600" y="1676400"/>
            <a:ext cx="4495800" cy="3371850"/>
          </a:xfrm>
          <a:prstGeom prst="rect">
            <a:avLst/>
          </a:prstGeom>
          <a:noFill/>
          <a:ln w="9525">
            <a:solidFill>
              <a:srgbClr val="0070C0"/>
            </a:solidFill>
            <a:miter lim="800000"/>
            <a:headEnd/>
            <a:tailEnd/>
          </a:ln>
        </p:spPr>
      </p:pic>
      <p:pic>
        <p:nvPicPr>
          <p:cNvPr id="23558" name="Picture 14" descr="class photo.jpg"/>
          <p:cNvPicPr>
            <a:picLocks noChangeAspect="1"/>
          </p:cNvPicPr>
          <p:nvPr/>
        </p:nvPicPr>
        <p:blipFill>
          <a:blip r:embed="rId6" cstate="print"/>
          <a:srcRect/>
          <a:stretch>
            <a:fillRect/>
          </a:stretch>
        </p:blipFill>
        <p:spPr bwMode="auto">
          <a:xfrm>
            <a:off x="533400" y="1295400"/>
            <a:ext cx="3327400" cy="221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47800" y="0"/>
            <a:ext cx="7696200" cy="1143000"/>
          </a:xfrm>
        </p:spPr>
        <p:txBody>
          <a:bodyPr/>
          <a:lstStyle/>
          <a:p>
            <a:pPr algn="r" eaLnBrk="1" hangingPunct="1"/>
            <a:r>
              <a:rPr lang="en-US" sz="3600" smtClean="0">
                <a:solidFill>
                  <a:schemeClr val="bg1"/>
                </a:solidFill>
              </a:rPr>
              <a:t>   Core Purpose of Coaches Network</a:t>
            </a:r>
          </a:p>
        </p:txBody>
      </p:sp>
      <p:sp>
        <p:nvSpPr>
          <p:cNvPr id="24579" name="Text Box 3"/>
          <p:cNvSpPr txBox="1">
            <a:spLocks noChangeArrowheads="1"/>
          </p:cNvSpPr>
          <p:nvPr/>
        </p:nvSpPr>
        <p:spPr bwMode="auto">
          <a:xfrm>
            <a:off x="685800" y="5759450"/>
            <a:ext cx="7543800" cy="946150"/>
          </a:xfrm>
          <a:prstGeom prst="rect">
            <a:avLst/>
          </a:prstGeom>
          <a:noFill/>
          <a:ln w="9525">
            <a:noFill/>
            <a:miter lim="800000"/>
            <a:headEnd/>
            <a:tailEnd/>
          </a:ln>
        </p:spPr>
        <p:txBody>
          <a:bodyPr>
            <a:spAutoFit/>
          </a:bodyPr>
          <a:lstStyle/>
          <a:p>
            <a:pPr algn="ctr">
              <a:spcBef>
                <a:spcPct val="50000"/>
              </a:spcBef>
            </a:pPr>
            <a:r>
              <a:rPr lang="en-US" sz="2800"/>
              <a:t>Priority projects have effective action plans producing results at real places.</a:t>
            </a:r>
          </a:p>
        </p:txBody>
      </p:sp>
      <p:pic>
        <p:nvPicPr>
          <p:cNvPr id="24580" name="Picture 4" descr="australia west"/>
          <p:cNvPicPr>
            <a:picLocks noGrp="1" noChangeAspect="1" noChangeArrowheads="1"/>
          </p:cNvPicPr>
          <p:nvPr>
            <p:ph type="body" idx="1"/>
          </p:nvPr>
        </p:nvPicPr>
        <p:blipFill>
          <a:blip r:embed="rId3" cstate="print"/>
          <a:srcRect/>
          <a:stretch>
            <a:fillRect/>
          </a:stretch>
        </p:blipFill>
        <p:spPr>
          <a:xfrm>
            <a:off x="1295400" y="1524000"/>
            <a:ext cx="6448425" cy="4297363"/>
          </a:xfrm>
          <a:noFill/>
          <a:ln w="25400">
            <a:solidFill>
              <a:srgbClr val="003300"/>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295400"/>
            <a:ext cx="8991600" cy="1143000"/>
          </a:xfrm>
        </p:spPr>
        <p:txBody>
          <a:bodyPr/>
          <a:lstStyle/>
          <a:p>
            <a:pPr algn="ctr" eaLnBrk="1" hangingPunct="1"/>
            <a:r>
              <a:rPr lang="en-US" sz="3600" dirty="0" smtClean="0"/>
              <a:t>Peer Review Workshops</a:t>
            </a:r>
          </a:p>
        </p:txBody>
      </p:sp>
      <p:sp>
        <p:nvSpPr>
          <p:cNvPr id="25603" name="Rectangle 3"/>
          <p:cNvSpPr>
            <a:spLocks noGrp="1" noChangeArrowheads="1"/>
          </p:cNvSpPr>
          <p:nvPr>
            <p:ph type="body" sz="half" idx="3"/>
          </p:nvPr>
        </p:nvSpPr>
        <p:spPr>
          <a:xfrm>
            <a:off x="0" y="5334000"/>
            <a:ext cx="8458200" cy="1371600"/>
          </a:xfrm>
        </p:spPr>
        <p:txBody>
          <a:bodyPr/>
          <a:lstStyle/>
          <a:p>
            <a:pPr lvl="1" eaLnBrk="1" hangingPunct="1">
              <a:buFontTx/>
              <a:buNone/>
            </a:pPr>
            <a:r>
              <a:rPr lang="en-US" sz="2000" b="1" dirty="0" smtClean="0"/>
              <a:t>What is this?    </a:t>
            </a:r>
          </a:p>
          <a:p>
            <a:pPr lvl="1" indent="-19050" eaLnBrk="1" hangingPunct="1">
              <a:buFontTx/>
              <a:buNone/>
            </a:pPr>
            <a:r>
              <a:rPr lang="en-US" sz="1800" dirty="0" smtClean="0"/>
              <a:t>Multiple teams working on their CAP side-by-side and providing each other peer review and input</a:t>
            </a:r>
          </a:p>
        </p:txBody>
      </p:sp>
      <p:pic>
        <p:nvPicPr>
          <p:cNvPr id="25604" name="Picture 4" descr="PB110001"/>
          <p:cNvPicPr>
            <a:picLocks noGrp="1" noChangeAspect="1" noChangeArrowheads="1"/>
          </p:cNvPicPr>
          <p:nvPr>
            <p:ph sz="quarter" idx="1"/>
          </p:nvPr>
        </p:nvPicPr>
        <p:blipFill>
          <a:blip r:embed="rId3" cstate="print"/>
          <a:srcRect/>
          <a:stretch>
            <a:fillRect/>
          </a:stretch>
        </p:blipFill>
        <p:spPr>
          <a:xfrm>
            <a:off x="4572000" y="2362200"/>
            <a:ext cx="3830638" cy="2717800"/>
          </a:xfrm>
          <a:noFill/>
        </p:spPr>
      </p:pic>
      <p:pic>
        <p:nvPicPr>
          <p:cNvPr id="25605" name="Picture 5" descr="altai sayan team"/>
          <p:cNvPicPr>
            <a:picLocks noGrp="1" noChangeAspect="1" noChangeArrowheads="1"/>
          </p:cNvPicPr>
          <p:nvPr>
            <p:ph sz="quarter" idx="2"/>
          </p:nvPr>
        </p:nvPicPr>
        <p:blipFill>
          <a:blip r:embed="rId4" cstate="print"/>
          <a:srcRect/>
          <a:stretch>
            <a:fillRect/>
          </a:stretch>
        </p:blipFill>
        <p:spPr>
          <a:xfrm>
            <a:off x="457200" y="2362200"/>
            <a:ext cx="3565525" cy="2673350"/>
          </a:xfrm>
          <a:noFill/>
        </p:spPr>
      </p:pic>
      <p:sp>
        <p:nvSpPr>
          <p:cNvPr id="6" name="TextBox 5"/>
          <p:cNvSpPr txBox="1"/>
          <p:nvPr/>
        </p:nvSpPr>
        <p:spPr>
          <a:xfrm>
            <a:off x="2362200" y="152400"/>
            <a:ext cx="6781800" cy="769938"/>
          </a:xfrm>
          <a:prstGeom prst="rect">
            <a:avLst/>
          </a:prstGeom>
          <a:noFill/>
        </p:spPr>
        <p:txBody>
          <a:bodyPr>
            <a:spAutoFit/>
          </a:bodyPr>
          <a:lstStyle/>
          <a:p>
            <a:pPr algn="r">
              <a:defRPr/>
            </a:pPr>
            <a:r>
              <a:rPr lang="en-US" sz="4400" b="1" dirty="0">
                <a:solidFill>
                  <a:schemeClr val="bg1"/>
                </a:solidFill>
                <a:latin typeface="+mj-lt"/>
              </a:rPr>
              <a:t>Coaches Facilitate……..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1"/>
          </p:nvPr>
        </p:nvSpPr>
        <p:spPr>
          <a:xfrm>
            <a:off x="457200" y="2286000"/>
            <a:ext cx="8153400" cy="3962400"/>
          </a:xfrm>
        </p:spPr>
        <p:txBody>
          <a:bodyPr/>
          <a:lstStyle/>
          <a:p>
            <a:pPr marL="0" indent="0" eaLnBrk="1" hangingPunct="1">
              <a:lnSpc>
                <a:spcPct val="110000"/>
              </a:lnSpc>
              <a:buSzPct val="80000"/>
            </a:pPr>
            <a:r>
              <a:rPr lang="en-US" sz="2800" smtClean="0"/>
              <a:t>  Participate</a:t>
            </a:r>
          </a:p>
          <a:p>
            <a:pPr marL="0" indent="0" eaLnBrk="1" hangingPunct="1">
              <a:lnSpc>
                <a:spcPct val="110000"/>
              </a:lnSpc>
              <a:buSzPct val="80000"/>
            </a:pPr>
            <a:r>
              <a:rPr lang="en-US" sz="2800" smtClean="0"/>
              <a:t>  Don’t Dominate</a:t>
            </a:r>
          </a:p>
          <a:p>
            <a:pPr marL="0" indent="0" eaLnBrk="1" hangingPunct="1">
              <a:lnSpc>
                <a:spcPct val="110000"/>
              </a:lnSpc>
              <a:buSzPct val="80000"/>
            </a:pPr>
            <a:r>
              <a:rPr lang="en-US" sz="2800" smtClean="0"/>
              <a:t>  Tough Love… but</a:t>
            </a:r>
          </a:p>
          <a:p>
            <a:pPr marL="0" indent="0" eaLnBrk="1" hangingPunct="1">
              <a:lnSpc>
                <a:spcPct val="110000"/>
              </a:lnSpc>
              <a:buSzPct val="80000"/>
            </a:pPr>
            <a:r>
              <a:rPr lang="en-US" sz="2800" smtClean="0"/>
              <a:t>  “Boss-Free Zone”</a:t>
            </a:r>
          </a:p>
          <a:p>
            <a:pPr marL="0" indent="0" eaLnBrk="1" hangingPunct="1">
              <a:lnSpc>
                <a:spcPct val="110000"/>
              </a:lnSpc>
              <a:buSzPct val="80000"/>
            </a:pPr>
            <a:r>
              <a:rPr lang="en-US" sz="2800" smtClean="0"/>
              <a:t>  Everyone advocates; project team decides</a:t>
            </a:r>
          </a:p>
          <a:p>
            <a:pPr marL="0" indent="0" eaLnBrk="1" hangingPunct="1">
              <a:lnSpc>
                <a:spcPct val="110000"/>
              </a:lnSpc>
              <a:buSzPct val="80000"/>
            </a:pPr>
            <a:r>
              <a:rPr lang="en-US" sz="2800" smtClean="0"/>
              <a:t>  Cell phones/e-mail off; no side conversations</a:t>
            </a:r>
          </a:p>
          <a:p>
            <a:pPr marL="0" indent="0" eaLnBrk="1" hangingPunct="1">
              <a:lnSpc>
                <a:spcPct val="110000"/>
              </a:lnSpc>
              <a:buSzPct val="80000"/>
            </a:pPr>
            <a:r>
              <a:rPr lang="en-US" sz="2800" smtClean="0"/>
              <a:t>  Have Fun</a:t>
            </a:r>
          </a:p>
        </p:txBody>
      </p:sp>
      <p:sp>
        <p:nvSpPr>
          <p:cNvPr id="26627" name="Rectangle 3"/>
          <p:cNvSpPr>
            <a:spLocks noGrp="1" noChangeArrowheads="1"/>
          </p:cNvSpPr>
          <p:nvPr>
            <p:ph type="title"/>
          </p:nvPr>
        </p:nvSpPr>
        <p:spPr>
          <a:xfrm>
            <a:off x="457200" y="1295400"/>
            <a:ext cx="8382000" cy="1143000"/>
          </a:xfrm>
        </p:spPr>
        <p:txBody>
          <a:bodyPr/>
          <a:lstStyle/>
          <a:p>
            <a:pPr eaLnBrk="1" hangingPunct="1"/>
            <a:r>
              <a:rPr lang="en-US" smtClean="0"/>
              <a:t>Ground Rules</a:t>
            </a:r>
          </a:p>
        </p:txBody>
      </p:sp>
      <p:pic>
        <p:nvPicPr>
          <p:cNvPr id="26628" name="Picture 4"/>
          <p:cNvPicPr>
            <a:picLocks noChangeAspect="1" noChangeArrowheads="1"/>
          </p:cNvPicPr>
          <p:nvPr/>
        </p:nvPicPr>
        <p:blipFill>
          <a:blip r:embed="rId3" cstate="print"/>
          <a:srcRect/>
          <a:stretch>
            <a:fillRect/>
          </a:stretch>
        </p:blipFill>
        <p:spPr bwMode="auto">
          <a:xfrm>
            <a:off x="3810000" y="3200400"/>
            <a:ext cx="841375" cy="841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lake lindu in lore lindu_D171"/>
          <p:cNvPicPr>
            <a:picLocks noGrp="1" noChangeAspect="1" noChangeArrowheads="1"/>
          </p:cNvPicPr>
          <p:nvPr>
            <p:ph sz="quarter" idx="1"/>
          </p:nvPr>
        </p:nvPicPr>
        <p:blipFill>
          <a:blip r:embed="rId3" cstate="print"/>
          <a:srcRect/>
          <a:stretch>
            <a:fillRect/>
          </a:stretch>
        </p:blipFill>
        <p:spPr>
          <a:xfrm>
            <a:off x="457200" y="2247900"/>
            <a:ext cx="3657600" cy="2436813"/>
          </a:xfrm>
          <a:noFill/>
        </p:spPr>
      </p:pic>
      <p:pic>
        <p:nvPicPr>
          <p:cNvPr id="27651" name="Picture 3" descr="crocodile 2 -- high res -- by Photos"/>
          <p:cNvPicPr>
            <a:picLocks noGrp="1" noChangeAspect="1" noChangeArrowheads="1"/>
          </p:cNvPicPr>
          <p:nvPr>
            <p:ph sz="quarter" idx="3"/>
          </p:nvPr>
        </p:nvPicPr>
        <p:blipFill>
          <a:blip r:embed="rId4" cstate="print"/>
          <a:srcRect/>
          <a:stretch>
            <a:fillRect/>
          </a:stretch>
        </p:blipFill>
        <p:spPr>
          <a:xfrm>
            <a:off x="3352800" y="2057400"/>
            <a:ext cx="1922463" cy="1485900"/>
          </a:xfrm>
          <a:noFill/>
        </p:spPr>
      </p:pic>
      <p:pic>
        <p:nvPicPr>
          <p:cNvPr id="27652" name="Picture 4" descr="salmon swimming"/>
          <p:cNvPicPr>
            <a:picLocks noChangeAspect="1" noChangeArrowheads="1"/>
          </p:cNvPicPr>
          <p:nvPr/>
        </p:nvPicPr>
        <p:blipFill>
          <a:blip r:embed="rId5" cstate="print"/>
          <a:srcRect/>
          <a:stretch>
            <a:fillRect/>
          </a:stretch>
        </p:blipFill>
        <p:spPr bwMode="auto">
          <a:xfrm>
            <a:off x="2057400" y="4876800"/>
            <a:ext cx="1782763" cy="1187450"/>
          </a:xfrm>
          <a:prstGeom prst="rect">
            <a:avLst/>
          </a:prstGeom>
          <a:noFill/>
          <a:ln w="9525">
            <a:noFill/>
            <a:miter lim="800000"/>
            <a:headEnd/>
            <a:tailEnd/>
          </a:ln>
        </p:spPr>
      </p:pic>
      <p:pic>
        <p:nvPicPr>
          <p:cNvPr id="27653" name="Picture 5" descr="JN4K1156 c"/>
          <p:cNvPicPr>
            <a:picLocks noChangeAspect="1" noChangeArrowheads="1"/>
          </p:cNvPicPr>
          <p:nvPr/>
        </p:nvPicPr>
        <p:blipFill>
          <a:blip r:embed="rId6" cstate="print"/>
          <a:srcRect/>
          <a:stretch>
            <a:fillRect/>
          </a:stretch>
        </p:blipFill>
        <p:spPr bwMode="auto">
          <a:xfrm>
            <a:off x="5143500" y="1905000"/>
            <a:ext cx="3619500" cy="1544638"/>
          </a:xfrm>
          <a:prstGeom prst="rect">
            <a:avLst/>
          </a:prstGeom>
          <a:noFill/>
          <a:ln w="9525">
            <a:noFill/>
            <a:miter lim="800000"/>
            <a:headEnd/>
            <a:tailEnd/>
          </a:ln>
        </p:spPr>
      </p:pic>
      <p:pic>
        <p:nvPicPr>
          <p:cNvPr id="27654" name="Picture 6" descr="australia ocean"/>
          <p:cNvPicPr>
            <a:picLocks noChangeAspect="1" noChangeArrowheads="1"/>
          </p:cNvPicPr>
          <p:nvPr/>
        </p:nvPicPr>
        <p:blipFill>
          <a:blip r:embed="rId7" cstate="print"/>
          <a:srcRect/>
          <a:stretch>
            <a:fillRect/>
          </a:stretch>
        </p:blipFill>
        <p:spPr bwMode="auto">
          <a:xfrm>
            <a:off x="6096000" y="3200400"/>
            <a:ext cx="2514600" cy="1676400"/>
          </a:xfrm>
          <a:prstGeom prst="rect">
            <a:avLst/>
          </a:prstGeom>
          <a:noFill/>
          <a:ln w="9525">
            <a:noFill/>
            <a:miter lim="800000"/>
            <a:headEnd/>
            <a:tailEnd/>
          </a:ln>
        </p:spPr>
      </p:pic>
      <p:pic>
        <p:nvPicPr>
          <p:cNvPr id="27655" name="Picture 7" descr="pennsylvania"/>
          <p:cNvPicPr>
            <a:picLocks noGrp="1" noChangeAspect="1" noChangeArrowheads="1"/>
          </p:cNvPicPr>
          <p:nvPr>
            <p:ph sz="quarter" idx="4"/>
          </p:nvPr>
        </p:nvPicPr>
        <p:blipFill>
          <a:blip r:embed="rId8" cstate="print"/>
          <a:srcRect/>
          <a:stretch>
            <a:fillRect/>
          </a:stretch>
        </p:blipFill>
        <p:spPr>
          <a:xfrm>
            <a:off x="3733800" y="4724400"/>
            <a:ext cx="3062288" cy="2039938"/>
          </a:xfrm>
          <a:noFill/>
        </p:spPr>
      </p:pic>
      <p:sp>
        <p:nvSpPr>
          <p:cNvPr id="27656" name="Rectangle 8"/>
          <p:cNvSpPr>
            <a:spLocks noGrp="1" noChangeArrowheads="1"/>
          </p:cNvSpPr>
          <p:nvPr>
            <p:ph type="title" sz="quarter"/>
          </p:nvPr>
        </p:nvSpPr>
        <p:spPr/>
        <p:txBody>
          <a:bodyPr/>
          <a:lstStyle/>
          <a:p>
            <a:pPr algn="ctr" eaLnBrk="1" hangingPunct="1"/>
            <a:r>
              <a:rPr lang="en-US" smtClean="0"/>
              <a:t>Great conservation at Great Places!</a:t>
            </a:r>
            <a:br>
              <a:rPr lang="en-US" smtClean="0"/>
            </a:br>
            <a:endParaRPr lang="en-US" smtClean="0"/>
          </a:p>
        </p:txBody>
      </p:sp>
      <p:sp>
        <p:nvSpPr>
          <p:cNvPr id="27657" name="Text Box 9"/>
          <p:cNvSpPr txBox="1">
            <a:spLocks noChangeArrowheads="1"/>
          </p:cNvSpPr>
          <p:nvPr/>
        </p:nvSpPr>
        <p:spPr bwMode="auto">
          <a:xfrm>
            <a:off x="4267200" y="3810000"/>
            <a:ext cx="1524000" cy="366713"/>
          </a:xfrm>
          <a:prstGeom prst="rect">
            <a:avLst/>
          </a:prstGeom>
          <a:noFill/>
          <a:ln w="9525">
            <a:noFill/>
            <a:miter lim="800000"/>
            <a:headEnd/>
            <a:tailEnd/>
          </a:ln>
        </p:spPr>
        <p:txBody>
          <a:bodyPr>
            <a:spAutoFit/>
          </a:bodyPr>
          <a:lstStyle/>
          <a:p>
            <a:pPr>
              <a:spcBef>
                <a:spcPct val="50000"/>
              </a:spcBef>
            </a:pPr>
            <a:endParaRPr lang="en-US"/>
          </a:p>
        </p:txBody>
      </p:sp>
      <p:pic>
        <p:nvPicPr>
          <p:cNvPr id="27658" name="Picture 10" descr="01-1"/>
          <p:cNvPicPr>
            <a:picLocks noChangeAspect="1" noChangeArrowheads="1"/>
          </p:cNvPicPr>
          <p:nvPr/>
        </p:nvPicPr>
        <p:blipFill>
          <a:blip r:embed="rId9" cstate="print"/>
          <a:srcRect/>
          <a:stretch>
            <a:fillRect/>
          </a:stretch>
        </p:blipFill>
        <p:spPr bwMode="auto">
          <a:xfrm>
            <a:off x="4267200" y="3352800"/>
            <a:ext cx="1828800" cy="1355725"/>
          </a:xfrm>
          <a:prstGeom prst="rect">
            <a:avLst/>
          </a:prstGeom>
          <a:noFill/>
          <a:ln w="9525">
            <a:noFill/>
            <a:miter lim="800000"/>
            <a:headEnd/>
            <a:tailEnd/>
          </a:ln>
        </p:spPr>
      </p:pic>
      <p:pic>
        <p:nvPicPr>
          <p:cNvPr id="27659" name="Picture 11" descr="brazil lowland forest"/>
          <p:cNvPicPr>
            <a:picLocks noChangeAspect="1" noChangeArrowheads="1"/>
          </p:cNvPicPr>
          <p:nvPr/>
        </p:nvPicPr>
        <p:blipFill>
          <a:blip r:embed="rId10" cstate="print"/>
          <a:srcRect/>
          <a:stretch>
            <a:fillRect/>
          </a:stretch>
        </p:blipFill>
        <p:spPr bwMode="auto">
          <a:xfrm>
            <a:off x="6916738" y="5105400"/>
            <a:ext cx="931862" cy="1454150"/>
          </a:xfrm>
          <a:prstGeom prst="rect">
            <a:avLst/>
          </a:prstGeom>
          <a:noFill/>
          <a:ln w="9525">
            <a:noFill/>
            <a:miter lim="800000"/>
            <a:headEnd/>
            <a:tailEnd/>
          </a:ln>
        </p:spPr>
      </p:pic>
      <p:pic>
        <p:nvPicPr>
          <p:cNvPr id="27660" name="Picture 12" descr="baby orangutan_D147"/>
          <p:cNvPicPr>
            <a:picLocks noGrp="1" noChangeAspect="1" noChangeArrowheads="1"/>
          </p:cNvPicPr>
          <p:nvPr>
            <p:ph sz="quarter" idx="2"/>
          </p:nvPr>
        </p:nvPicPr>
        <p:blipFill>
          <a:blip r:embed="rId11" cstate="print"/>
          <a:srcRect/>
          <a:stretch>
            <a:fillRect/>
          </a:stretch>
        </p:blipFill>
        <p:spPr>
          <a:xfrm>
            <a:off x="7924800" y="4535488"/>
            <a:ext cx="989013" cy="1484312"/>
          </a:xfrm>
          <a:noFill/>
        </p:spPr>
      </p:pic>
      <p:pic>
        <p:nvPicPr>
          <p:cNvPr id="27661" name="Picture 13" descr="WOPA051012_F002"/>
          <p:cNvPicPr>
            <a:picLocks noChangeAspect="1" noChangeArrowheads="1"/>
          </p:cNvPicPr>
          <p:nvPr/>
        </p:nvPicPr>
        <p:blipFill>
          <a:blip r:embed="rId12" cstate="print"/>
          <a:srcRect/>
          <a:stretch>
            <a:fillRect/>
          </a:stretch>
        </p:blipFill>
        <p:spPr bwMode="auto">
          <a:xfrm>
            <a:off x="304800" y="3962400"/>
            <a:ext cx="1709738" cy="255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shomackaerial"/>
          <p:cNvPicPr>
            <a:picLocks noChangeAspect="1" noChangeArrowheads="1"/>
          </p:cNvPicPr>
          <p:nvPr/>
        </p:nvPicPr>
        <p:blipFill>
          <a:blip r:embed="rId3" cstate="print"/>
          <a:srcRect/>
          <a:stretch>
            <a:fillRect/>
          </a:stretch>
        </p:blipFill>
        <p:spPr bwMode="auto">
          <a:xfrm>
            <a:off x="0" y="0"/>
            <a:ext cx="9296400" cy="7086600"/>
          </a:xfrm>
          <a:prstGeom prst="rect">
            <a:avLst/>
          </a:prstGeom>
          <a:noFill/>
          <a:ln w="9525">
            <a:noFill/>
            <a:miter lim="800000"/>
            <a:headEnd/>
            <a:tailEnd/>
          </a:ln>
        </p:spPr>
      </p:pic>
      <p:sp>
        <p:nvSpPr>
          <p:cNvPr id="6147" name="Rectangle 3"/>
          <p:cNvSpPr>
            <a:spLocks noGrp="1" noChangeArrowheads="1"/>
          </p:cNvSpPr>
          <p:nvPr>
            <p:ph type="body" sz="half" idx="3"/>
          </p:nvPr>
        </p:nvSpPr>
        <p:spPr>
          <a:xfrm>
            <a:off x="457200" y="5562600"/>
            <a:ext cx="8229600" cy="1143000"/>
          </a:xfrm>
        </p:spPr>
        <p:txBody>
          <a:bodyPr/>
          <a:lstStyle/>
          <a:p>
            <a:pPr algn="ctr">
              <a:lnSpc>
                <a:spcPct val="80000"/>
              </a:lnSpc>
              <a:buFontTx/>
              <a:buNone/>
            </a:pPr>
            <a:endParaRPr lang="en-US" smtClean="0"/>
          </a:p>
          <a:p>
            <a:pPr algn="ctr">
              <a:lnSpc>
                <a:spcPct val="80000"/>
              </a:lnSpc>
              <a:buFontTx/>
              <a:buNone/>
            </a:pPr>
            <a:r>
              <a:rPr lang="en-US" smtClean="0"/>
              <a:t>   </a:t>
            </a:r>
            <a:r>
              <a:rPr lang="en-US" sz="4000" smtClean="0">
                <a:solidFill>
                  <a:schemeClr val="bg1"/>
                </a:solidFill>
              </a:rPr>
              <a:t>Peconic Estuary, New York</a:t>
            </a:r>
          </a:p>
        </p:txBody>
      </p:sp>
      <p:pic>
        <p:nvPicPr>
          <p:cNvPr id="6148" name="Picture 4" descr="shellish sign SDA"/>
          <p:cNvPicPr>
            <a:picLocks noGrp="1" noChangeAspect="1" noChangeArrowheads="1"/>
          </p:cNvPicPr>
          <p:nvPr>
            <p:ph sz="quarter" idx="1"/>
          </p:nvPr>
        </p:nvPicPr>
        <p:blipFill>
          <a:blip r:embed="rId4" cstate="print"/>
          <a:srcRect/>
          <a:stretch>
            <a:fillRect/>
          </a:stretch>
        </p:blipFill>
        <p:spPr>
          <a:xfrm>
            <a:off x="533400" y="4191000"/>
            <a:ext cx="2114550" cy="1527175"/>
          </a:xfrm>
          <a:noFill/>
        </p:spPr>
      </p:pic>
      <p:pic>
        <p:nvPicPr>
          <p:cNvPr id="6149" name="Picture 5" descr="Boy w Clams inHand Shell Rel 11 08 03"/>
          <p:cNvPicPr>
            <a:picLocks noGrp="1" noChangeAspect="1" noChangeArrowheads="1"/>
          </p:cNvPicPr>
          <p:nvPr>
            <p:ph sz="quarter" idx="2"/>
          </p:nvPr>
        </p:nvPicPr>
        <p:blipFill>
          <a:blip r:embed="rId5" cstate="print"/>
          <a:srcRect/>
          <a:stretch>
            <a:fillRect/>
          </a:stretch>
        </p:blipFill>
        <p:spPr>
          <a:xfrm>
            <a:off x="6781800" y="2209800"/>
            <a:ext cx="2057400" cy="27432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pic>
        <p:nvPicPr>
          <p:cNvPr id="7171" name="Content Placeholder 5" descr="reef bahamas.jpg"/>
          <p:cNvPicPr>
            <a:picLocks noGrp="1" noChangeAspect="1"/>
          </p:cNvPicPr>
          <p:nvPr>
            <p:ph sz="quarter" idx="1"/>
          </p:nvPr>
        </p:nvPicPr>
        <p:blipFill>
          <a:blip r:embed="rId3" cstate="print"/>
          <a:srcRect/>
          <a:stretch>
            <a:fillRect/>
          </a:stretch>
        </p:blipFill>
        <p:spPr>
          <a:xfrm>
            <a:off x="0" y="0"/>
            <a:ext cx="9144000" cy="6858000"/>
          </a:xfrm>
        </p:spPr>
      </p:pic>
      <p:sp>
        <p:nvSpPr>
          <p:cNvPr id="7172" name="Text Placeholder 4"/>
          <p:cNvSpPr>
            <a:spLocks noGrp="1"/>
          </p:cNvSpPr>
          <p:nvPr>
            <p:ph type="body" sz="half" idx="3"/>
          </p:nvPr>
        </p:nvSpPr>
        <p:spPr>
          <a:xfrm>
            <a:off x="1143000" y="381000"/>
            <a:ext cx="7396163" cy="1409700"/>
          </a:xfrm>
        </p:spPr>
        <p:txBody>
          <a:bodyPr/>
          <a:lstStyle/>
          <a:p>
            <a:pPr algn="ctr">
              <a:buFontTx/>
              <a:buNone/>
            </a:pPr>
            <a:r>
              <a:rPr lang="en-US" sz="4800" smtClean="0">
                <a:solidFill>
                  <a:schemeClr val="bg1"/>
                </a:solidFill>
              </a:rPr>
              <a:t>Mesoamerican </a:t>
            </a:r>
            <a:r>
              <a:rPr lang="en-US" sz="4400" smtClean="0">
                <a:solidFill>
                  <a:schemeClr val="bg1"/>
                </a:solidFill>
              </a:rPr>
              <a:t>Reef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Content Placeholder 5" descr="whoopers.jpg"/>
          <p:cNvPicPr>
            <a:picLocks noGrp="1" noChangeAspect="1"/>
          </p:cNvPicPr>
          <p:nvPr>
            <p:ph idx="1"/>
          </p:nvPr>
        </p:nvPicPr>
        <p:blipFill>
          <a:blip r:embed="rId3" cstate="print"/>
          <a:srcRect/>
          <a:stretch>
            <a:fillRect/>
          </a:stretch>
        </p:blipFill>
        <p:spPr>
          <a:xfrm>
            <a:off x="0" y="0"/>
            <a:ext cx="9509125" cy="7437438"/>
          </a:xfrm>
        </p:spPr>
      </p:pic>
      <p:sp>
        <p:nvSpPr>
          <p:cNvPr id="8196" name="TextBox 6"/>
          <p:cNvSpPr txBox="1">
            <a:spLocks noChangeArrowheads="1"/>
          </p:cNvSpPr>
          <p:nvPr/>
        </p:nvSpPr>
        <p:spPr bwMode="auto">
          <a:xfrm>
            <a:off x="228600" y="5878513"/>
            <a:ext cx="9144000" cy="831850"/>
          </a:xfrm>
          <a:prstGeom prst="rect">
            <a:avLst/>
          </a:prstGeom>
          <a:noFill/>
          <a:ln w="9525">
            <a:noFill/>
            <a:miter lim="800000"/>
            <a:headEnd/>
            <a:tailEnd/>
          </a:ln>
        </p:spPr>
        <p:txBody>
          <a:bodyPr>
            <a:spAutoFit/>
          </a:bodyPr>
          <a:lstStyle/>
          <a:p>
            <a:pPr algn="ctr"/>
            <a:r>
              <a:rPr lang="en-US" sz="2400">
                <a:solidFill>
                  <a:schemeClr val="bg1"/>
                </a:solidFill>
              </a:rPr>
              <a:t>What do these two need us to think about if we are to have an </a:t>
            </a:r>
          </a:p>
          <a:p>
            <a:pPr algn="ctr"/>
            <a:r>
              <a:rPr lang="en-US" sz="2400">
                <a:solidFill>
                  <a:schemeClr val="bg1"/>
                </a:solidFill>
              </a:rPr>
              <a:t>enduring conservation strategy for them and their children?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133600" y="1371600"/>
          <a:ext cx="4941888" cy="4702175"/>
        </p:xfrm>
        <a:graphic>
          <a:graphicData uri="http://schemas.openxmlformats.org/presentationml/2006/ole">
            <p:oleObj spid="_x0000_s1026" name="Visio" r:id="rId4" imgW="6024753" imgH="6037088" progId="">
              <p:embed/>
            </p:oleObj>
          </a:graphicData>
        </a:graphic>
      </p:graphicFrame>
      <p:graphicFrame>
        <p:nvGraphicFramePr>
          <p:cNvPr id="1027" name="Object 3"/>
          <p:cNvGraphicFramePr>
            <a:graphicFrameLocks noChangeAspect="1"/>
          </p:cNvGraphicFramePr>
          <p:nvPr/>
        </p:nvGraphicFramePr>
        <p:xfrm>
          <a:off x="3581400" y="1219200"/>
          <a:ext cx="1981200" cy="1487488"/>
        </p:xfrm>
        <a:graphic>
          <a:graphicData uri="http://schemas.openxmlformats.org/presentationml/2006/ole">
            <p:oleObj spid="_x0000_s1027" name="Visio" r:id="rId5" imgW="2409301" imgH="1809226" progId="">
              <p:embed/>
            </p:oleObj>
          </a:graphicData>
        </a:graphic>
      </p:graphicFrame>
      <p:graphicFrame>
        <p:nvGraphicFramePr>
          <p:cNvPr id="1028" name="Object 4"/>
          <p:cNvGraphicFramePr>
            <a:graphicFrameLocks noChangeAspect="1"/>
          </p:cNvGraphicFramePr>
          <p:nvPr/>
        </p:nvGraphicFramePr>
        <p:xfrm>
          <a:off x="5791200" y="2971800"/>
          <a:ext cx="2181225" cy="1638300"/>
        </p:xfrm>
        <a:graphic>
          <a:graphicData uri="http://schemas.openxmlformats.org/presentationml/2006/ole">
            <p:oleObj spid="_x0000_s1028" name="Visio" r:id="rId6" imgW="2418636" imgH="1818561" progId="">
              <p:embed/>
            </p:oleObj>
          </a:graphicData>
        </a:graphic>
      </p:graphicFrame>
      <p:graphicFrame>
        <p:nvGraphicFramePr>
          <p:cNvPr id="1029" name="Object 5"/>
          <p:cNvGraphicFramePr>
            <a:graphicFrameLocks noChangeAspect="1"/>
          </p:cNvGraphicFramePr>
          <p:nvPr/>
        </p:nvGraphicFramePr>
        <p:xfrm>
          <a:off x="3429000" y="4724400"/>
          <a:ext cx="2181225" cy="1638300"/>
        </p:xfrm>
        <a:graphic>
          <a:graphicData uri="http://schemas.openxmlformats.org/presentationml/2006/ole">
            <p:oleObj spid="_x0000_s1029" name="Visio" r:id="rId7" imgW="2409301" imgH="1809226" progId="">
              <p:embed/>
            </p:oleObj>
          </a:graphicData>
        </a:graphic>
      </p:graphicFrame>
      <p:graphicFrame>
        <p:nvGraphicFramePr>
          <p:cNvPr id="1030" name="Object 6"/>
          <p:cNvGraphicFramePr>
            <a:graphicFrameLocks noChangeAspect="1"/>
          </p:cNvGraphicFramePr>
          <p:nvPr/>
        </p:nvGraphicFramePr>
        <p:xfrm>
          <a:off x="1676400" y="2895600"/>
          <a:ext cx="2105025" cy="1581150"/>
        </p:xfrm>
        <a:graphic>
          <a:graphicData uri="http://schemas.openxmlformats.org/presentationml/2006/ole">
            <p:oleObj spid="_x0000_s1030" name="Visio" r:id="rId8" imgW="2418636" imgH="1818561" progId="">
              <p:embed/>
            </p:oleObj>
          </a:graphicData>
        </a:graphic>
      </p:graphicFrame>
      <p:sp>
        <p:nvSpPr>
          <p:cNvPr id="165895" name="Text Box 7"/>
          <p:cNvSpPr txBox="1">
            <a:spLocks noChangeArrowheads="1"/>
          </p:cNvSpPr>
          <p:nvPr/>
        </p:nvSpPr>
        <p:spPr bwMode="auto">
          <a:xfrm>
            <a:off x="2133600" y="381000"/>
            <a:ext cx="7010400" cy="584200"/>
          </a:xfrm>
          <a:prstGeom prst="rect">
            <a:avLst/>
          </a:prstGeom>
          <a:noFill/>
          <a:ln w="9525">
            <a:noFill/>
            <a:miter lim="800000"/>
            <a:headEnd/>
            <a:tailEnd/>
          </a:ln>
          <a:effectLst/>
        </p:spPr>
        <p:txBody>
          <a:bodyPr>
            <a:spAutoFit/>
          </a:bodyPr>
          <a:lstStyle/>
          <a:p>
            <a:pPr algn="ctr" eaLnBrk="0" hangingPunct="0">
              <a:defRPr/>
            </a:pPr>
            <a:r>
              <a:rPr lang="en-US" sz="3200" b="1" dirty="0">
                <a:solidFill>
                  <a:schemeClr val="bg1"/>
                </a:solidFill>
                <a:effectLst>
                  <a:outerShdw blurRad="38100" dist="38100" dir="2700000" algn="tl">
                    <a:srgbClr val="C0C0C0"/>
                  </a:outerShdw>
                </a:effectLst>
                <a:latin typeface="Garamond" pitchFamily="18" charset="0"/>
              </a:rPr>
              <a:t>Why Conservation Action Planning ?</a:t>
            </a:r>
          </a:p>
        </p:txBody>
      </p:sp>
      <p:sp>
        <p:nvSpPr>
          <p:cNvPr id="1032" name="Text Box 8"/>
          <p:cNvSpPr txBox="1">
            <a:spLocks noChangeArrowheads="1"/>
          </p:cNvSpPr>
          <p:nvPr/>
        </p:nvSpPr>
        <p:spPr bwMode="auto">
          <a:xfrm>
            <a:off x="0" y="6248400"/>
            <a:ext cx="8686800" cy="461963"/>
          </a:xfrm>
          <a:prstGeom prst="rect">
            <a:avLst/>
          </a:prstGeom>
          <a:noFill/>
          <a:ln w="9525">
            <a:noFill/>
            <a:miter lim="800000"/>
            <a:headEnd/>
            <a:tailEnd/>
          </a:ln>
        </p:spPr>
        <p:txBody>
          <a:bodyPr>
            <a:spAutoFit/>
          </a:bodyPr>
          <a:lstStyle/>
          <a:p>
            <a:pPr algn="ctr">
              <a:spcBef>
                <a:spcPct val="50000"/>
              </a:spcBef>
            </a:pPr>
            <a:r>
              <a:rPr lang="en-US" sz="2400"/>
              <a:t>To answer common  questions and forge shared direction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152400" y="1295400"/>
            <a:ext cx="4953000" cy="1600200"/>
          </a:xfrm>
        </p:spPr>
        <p:txBody>
          <a:bodyPr/>
          <a:lstStyle/>
          <a:p>
            <a:pPr eaLnBrk="1" hangingPunct="1">
              <a:buFontTx/>
              <a:buNone/>
            </a:pPr>
            <a:r>
              <a:rPr lang="en-US" smtClean="0">
                <a:solidFill>
                  <a:srgbClr val="FFFF00"/>
                </a:solidFill>
              </a:rPr>
              <a:t>    </a:t>
            </a:r>
            <a:r>
              <a:rPr lang="en-US" smtClean="0"/>
              <a:t>What is the biodiversity we care about and what is our best estimate of how it’s doing?</a:t>
            </a:r>
          </a:p>
        </p:txBody>
      </p:sp>
      <p:sp>
        <p:nvSpPr>
          <p:cNvPr id="9219" name="Text Box 5"/>
          <p:cNvSpPr txBox="1">
            <a:spLocks noChangeArrowheads="1"/>
          </p:cNvSpPr>
          <p:nvPr/>
        </p:nvSpPr>
        <p:spPr bwMode="auto">
          <a:xfrm>
            <a:off x="3048000" y="0"/>
            <a:ext cx="6096000" cy="1190625"/>
          </a:xfrm>
          <a:prstGeom prst="rect">
            <a:avLst/>
          </a:prstGeom>
          <a:noFill/>
          <a:ln w="9525">
            <a:noFill/>
            <a:miter lim="800000"/>
            <a:headEnd/>
            <a:tailEnd/>
          </a:ln>
        </p:spPr>
        <p:txBody>
          <a:bodyPr>
            <a:spAutoFit/>
          </a:bodyPr>
          <a:lstStyle/>
          <a:p>
            <a:pPr algn="ctr" eaLnBrk="0" hangingPunct="0"/>
            <a:r>
              <a:rPr lang="en-US" sz="3600" b="1" dirty="0">
                <a:solidFill>
                  <a:schemeClr val="bg1"/>
                </a:solidFill>
                <a:latin typeface="Garamond" pitchFamily="18" charset="0"/>
              </a:rPr>
              <a:t>CAP answers </a:t>
            </a:r>
          </a:p>
          <a:p>
            <a:pPr algn="ctr" eaLnBrk="0" hangingPunct="0"/>
            <a:r>
              <a:rPr lang="en-US" sz="3600" b="1" dirty="0">
                <a:solidFill>
                  <a:schemeClr val="bg1"/>
                </a:solidFill>
                <a:latin typeface="Garamond" pitchFamily="18" charset="0"/>
              </a:rPr>
              <a:t>common key questions</a:t>
            </a:r>
            <a:r>
              <a:rPr lang="en-US" sz="3600" b="1" dirty="0">
                <a:latin typeface="Garamond" pitchFamily="18" charset="0"/>
              </a:rPr>
              <a:t> </a:t>
            </a:r>
          </a:p>
        </p:txBody>
      </p:sp>
      <p:pic>
        <p:nvPicPr>
          <p:cNvPr id="9220" name="Picture 6" descr="DSC_0027-1"/>
          <p:cNvPicPr>
            <a:picLocks noChangeAspect="1" noChangeArrowheads="1"/>
          </p:cNvPicPr>
          <p:nvPr/>
        </p:nvPicPr>
        <p:blipFill>
          <a:blip r:embed="rId3" cstate="print"/>
          <a:srcRect/>
          <a:stretch>
            <a:fillRect/>
          </a:stretch>
        </p:blipFill>
        <p:spPr bwMode="auto">
          <a:xfrm>
            <a:off x="914400" y="4648200"/>
            <a:ext cx="1430338" cy="1752600"/>
          </a:xfrm>
          <a:prstGeom prst="rect">
            <a:avLst/>
          </a:prstGeom>
          <a:noFill/>
          <a:ln w="9525">
            <a:noFill/>
            <a:miter lim="800000"/>
            <a:headEnd/>
            <a:tailEnd/>
          </a:ln>
        </p:spPr>
      </p:pic>
      <p:pic>
        <p:nvPicPr>
          <p:cNvPr id="9221" name="Picture 8" descr="Moloka'i’s native upland forests"/>
          <p:cNvPicPr>
            <a:picLocks noChangeAspect="1" noChangeArrowheads="1"/>
          </p:cNvPicPr>
          <p:nvPr/>
        </p:nvPicPr>
        <p:blipFill>
          <a:blip r:embed="rId4" cstate="print"/>
          <a:srcRect/>
          <a:stretch>
            <a:fillRect/>
          </a:stretch>
        </p:blipFill>
        <p:spPr bwMode="auto">
          <a:xfrm>
            <a:off x="381000" y="2743200"/>
            <a:ext cx="2743200" cy="1746250"/>
          </a:xfrm>
          <a:prstGeom prst="rect">
            <a:avLst/>
          </a:prstGeom>
          <a:noFill/>
          <a:ln w="9525">
            <a:noFill/>
            <a:miter lim="800000"/>
            <a:headEnd/>
            <a:tailEnd/>
          </a:ln>
        </p:spPr>
      </p:pic>
      <p:pic>
        <p:nvPicPr>
          <p:cNvPr id="9222" name="Picture 9"/>
          <p:cNvPicPr>
            <a:picLocks noChangeAspect="1" noChangeArrowheads="1"/>
          </p:cNvPicPr>
          <p:nvPr/>
        </p:nvPicPr>
        <p:blipFill>
          <a:blip r:embed="rId5" cstate="print"/>
          <a:srcRect/>
          <a:stretch>
            <a:fillRect/>
          </a:stretch>
        </p:blipFill>
        <p:spPr bwMode="auto">
          <a:xfrm>
            <a:off x="6934200" y="1371600"/>
            <a:ext cx="1447800" cy="1733550"/>
          </a:xfrm>
          <a:prstGeom prst="rect">
            <a:avLst/>
          </a:prstGeom>
          <a:noFill/>
          <a:ln w="9525">
            <a:noFill/>
            <a:miter lim="800000"/>
            <a:headEnd/>
            <a:tailEnd/>
          </a:ln>
        </p:spPr>
      </p:pic>
      <p:graphicFrame>
        <p:nvGraphicFramePr>
          <p:cNvPr id="65591" name="Group 55"/>
          <p:cNvGraphicFramePr>
            <a:graphicFrameLocks noGrp="1"/>
          </p:cNvGraphicFramePr>
          <p:nvPr>
            <p:ph sz="quarter" idx="3"/>
          </p:nvPr>
        </p:nvGraphicFramePr>
        <p:xfrm>
          <a:off x="3200400" y="3276600"/>
          <a:ext cx="5534342" cy="3276600"/>
        </p:xfrm>
        <a:graphic>
          <a:graphicData uri="http://schemas.openxmlformats.org/drawingml/2006/table">
            <a:tbl>
              <a:tblPr/>
              <a:tblGrid>
                <a:gridCol w="258015"/>
                <a:gridCol w="1500498"/>
                <a:gridCol w="1038353"/>
                <a:gridCol w="1038353"/>
                <a:gridCol w="660770"/>
                <a:gridCol w="1038353"/>
              </a:tblGrid>
              <a:tr h="423927">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Viability Summary </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0808">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dirty="0" smtClean="0">
                          <a:ln>
                            <a:noFill/>
                          </a:ln>
                          <a:solidFill>
                            <a:schemeClr val="tx1"/>
                          </a:solidFill>
                          <a:effectLst/>
                          <a:latin typeface="Arial" charset="0"/>
                          <a:ea typeface="Times New Roman" pitchFamily="18" charset="0"/>
                          <a:cs typeface="Arial" charset="0"/>
                        </a:rPr>
                        <a:t>East Molokai </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110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Targets</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Landscape </a:t>
                      </a:r>
                      <a:b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Context</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Condition</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Size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Viability</a:t>
                      </a:r>
                      <a:b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Rank</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08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rPr>
                        <a:t>1</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North Shore Forests &amp; Cliffs</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Good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511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rPr>
                        <a:t>2</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Montane Wet Forest</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Very </a:t>
                      </a:r>
                      <a:b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b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Good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Good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508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rPr>
                        <a:t>3</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South Slope Mesic Forest &amp;  Shrubland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Poor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Good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Poor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42233">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ea typeface="Times New Roman" pitchFamily="18" charset="0"/>
                          <a:cs typeface="Arial" charset="0"/>
                        </a:rPr>
                        <a:t>Overall Biodiversity Health Rank</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pic>
        <p:nvPicPr>
          <p:cNvPr id="9267" name="Picture 10" descr="whooperchickMar20_02.jpg"/>
          <p:cNvPicPr>
            <a:picLocks noChangeAspect="1"/>
          </p:cNvPicPr>
          <p:nvPr/>
        </p:nvPicPr>
        <p:blipFill>
          <a:blip r:embed="rId6" cstate="print"/>
          <a:srcRect/>
          <a:stretch>
            <a:fillRect/>
          </a:stretch>
        </p:blipFill>
        <p:spPr bwMode="auto">
          <a:xfrm>
            <a:off x="4724400" y="1600200"/>
            <a:ext cx="1841500" cy="1384300"/>
          </a:xfrm>
          <a:prstGeom prst="rect">
            <a:avLst/>
          </a:prstGeom>
          <a:noFill/>
          <a:ln w="9525">
            <a:noFill/>
            <a:miter lim="800000"/>
            <a:headEnd/>
            <a:tailEnd/>
          </a:ln>
        </p:spPr>
      </p:pic>
      <p:sp>
        <p:nvSpPr>
          <p:cNvPr id="13" name="Oval 12"/>
          <p:cNvSpPr/>
          <p:nvPr/>
        </p:nvSpPr>
        <p:spPr>
          <a:xfrm>
            <a:off x="3200400" y="3276600"/>
            <a:ext cx="9906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3581400" y="4114800"/>
            <a:ext cx="9906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onny%20dam"/>
          <p:cNvPicPr>
            <a:picLocks noGrp="1" noChangeAspect="1" noChangeArrowheads="1"/>
          </p:cNvPicPr>
          <p:nvPr>
            <p:ph sz="quarter" idx="3"/>
          </p:nvPr>
        </p:nvPicPr>
        <p:blipFill>
          <a:blip r:embed="rId3" cstate="print"/>
          <a:srcRect/>
          <a:stretch>
            <a:fillRect/>
          </a:stretch>
        </p:blipFill>
        <p:spPr>
          <a:xfrm>
            <a:off x="3352800" y="4724400"/>
            <a:ext cx="3124200" cy="2038350"/>
          </a:xfrm>
          <a:noFill/>
        </p:spPr>
      </p:pic>
      <p:pic>
        <p:nvPicPr>
          <p:cNvPr id="10243" name="Picture 3" descr="brownsnake196"/>
          <p:cNvPicPr>
            <a:picLocks noGrp="1" noChangeAspect="1" noChangeArrowheads="1"/>
          </p:cNvPicPr>
          <p:nvPr>
            <p:ph sz="half" idx="1"/>
          </p:nvPr>
        </p:nvPicPr>
        <p:blipFill>
          <a:blip r:embed="rId4" cstate="print"/>
          <a:srcRect/>
          <a:stretch>
            <a:fillRect/>
          </a:stretch>
        </p:blipFill>
        <p:spPr>
          <a:xfrm>
            <a:off x="752475" y="4262438"/>
            <a:ext cx="1952625" cy="1330325"/>
          </a:xfrm>
          <a:noFill/>
        </p:spPr>
      </p:pic>
      <p:pic>
        <p:nvPicPr>
          <p:cNvPr id="10244" name="Picture 4" descr="bitteroot_national_forest"/>
          <p:cNvPicPr>
            <a:picLocks noGrp="1" noChangeAspect="1" noChangeArrowheads="1"/>
          </p:cNvPicPr>
          <p:nvPr>
            <p:ph sz="quarter" idx="2"/>
          </p:nvPr>
        </p:nvPicPr>
        <p:blipFill>
          <a:blip r:embed="rId5" cstate="print"/>
          <a:srcRect/>
          <a:stretch>
            <a:fillRect/>
          </a:stretch>
        </p:blipFill>
        <p:spPr>
          <a:xfrm>
            <a:off x="3041650" y="2590800"/>
            <a:ext cx="2625725" cy="1498600"/>
          </a:xfrm>
          <a:noFill/>
        </p:spPr>
      </p:pic>
      <p:sp>
        <p:nvSpPr>
          <p:cNvPr id="10245" name="Rectangle 5"/>
          <p:cNvSpPr>
            <a:spLocks noGrp="1" noChangeArrowheads="1"/>
          </p:cNvSpPr>
          <p:nvPr>
            <p:ph type="body" sz="half" idx="4294967295"/>
          </p:nvPr>
        </p:nvSpPr>
        <p:spPr>
          <a:xfrm>
            <a:off x="0" y="1447800"/>
            <a:ext cx="9144000" cy="2438400"/>
          </a:xfrm>
        </p:spPr>
        <p:txBody>
          <a:bodyPr/>
          <a:lstStyle/>
          <a:p>
            <a:pPr eaLnBrk="1" hangingPunct="1">
              <a:buFontTx/>
              <a:buNone/>
            </a:pPr>
            <a:r>
              <a:rPr lang="en-US" smtClean="0">
                <a:solidFill>
                  <a:srgbClr val="FFFF00"/>
                </a:solidFill>
              </a:rPr>
              <a:t>    </a:t>
            </a:r>
            <a:r>
              <a:rPr lang="en-US" smtClean="0"/>
              <a:t>What threats are creating problems for the biodiversity we care about and what is the estimated seriousness of these threats?</a:t>
            </a:r>
          </a:p>
        </p:txBody>
      </p:sp>
      <p:pic>
        <p:nvPicPr>
          <p:cNvPr id="10246" name="Picture 6" descr="Feral Goat"/>
          <p:cNvPicPr>
            <a:picLocks noChangeAspect="1" noChangeArrowheads="1"/>
          </p:cNvPicPr>
          <p:nvPr/>
        </p:nvPicPr>
        <p:blipFill>
          <a:blip r:embed="rId6" cstate="print"/>
          <a:srcRect/>
          <a:stretch>
            <a:fillRect/>
          </a:stretch>
        </p:blipFill>
        <p:spPr bwMode="auto">
          <a:xfrm>
            <a:off x="6781800" y="3200400"/>
            <a:ext cx="1831975" cy="2743200"/>
          </a:xfrm>
          <a:prstGeom prst="rect">
            <a:avLst/>
          </a:prstGeom>
          <a:noFill/>
          <a:ln w="9525">
            <a:noFill/>
            <a:miter lim="800000"/>
            <a:headEnd/>
            <a:tailEnd/>
          </a:ln>
        </p:spPr>
      </p:pic>
      <p:pic>
        <p:nvPicPr>
          <p:cNvPr id="10247" name="Picture 7" descr="zebra_mussell"/>
          <p:cNvPicPr>
            <a:picLocks noChangeAspect="1" noChangeArrowheads="1"/>
          </p:cNvPicPr>
          <p:nvPr/>
        </p:nvPicPr>
        <p:blipFill>
          <a:blip r:embed="rId7" cstate="print"/>
          <a:srcRect/>
          <a:stretch>
            <a:fillRect/>
          </a:stretch>
        </p:blipFill>
        <p:spPr bwMode="auto">
          <a:xfrm>
            <a:off x="228600" y="2738438"/>
            <a:ext cx="2209800" cy="1423987"/>
          </a:xfrm>
          <a:prstGeom prst="rect">
            <a:avLst/>
          </a:prstGeom>
          <a:noFill/>
          <a:ln w="9525">
            <a:noFill/>
            <a:miter lim="800000"/>
            <a:headEnd/>
            <a:tailEnd/>
          </a:ln>
        </p:spPr>
      </p:pic>
      <p:grpSp>
        <p:nvGrpSpPr>
          <p:cNvPr id="2" name="Group 8"/>
          <p:cNvGrpSpPr>
            <a:grpSpLocks/>
          </p:cNvGrpSpPr>
          <p:nvPr/>
        </p:nvGrpSpPr>
        <p:grpSpPr bwMode="auto">
          <a:xfrm>
            <a:off x="228600" y="2590800"/>
            <a:ext cx="8915400" cy="4191000"/>
            <a:chOff x="182" y="1637"/>
            <a:chExt cx="5674" cy="2683"/>
          </a:xfrm>
        </p:grpSpPr>
        <p:grpSp>
          <p:nvGrpSpPr>
            <p:cNvPr id="10250" name="Group 9"/>
            <p:cNvGrpSpPr>
              <a:grpSpLocks/>
            </p:cNvGrpSpPr>
            <p:nvPr/>
          </p:nvGrpSpPr>
          <p:grpSpPr bwMode="auto">
            <a:xfrm>
              <a:off x="182" y="1637"/>
              <a:ext cx="5578" cy="2683"/>
              <a:chOff x="-624" y="864"/>
              <a:chExt cx="5578" cy="2683"/>
            </a:xfrm>
          </p:grpSpPr>
          <p:pic>
            <p:nvPicPr>
              <p:cNvPr id="10253" name="Picture 10"/>
              <p:cNvPicPr>
                <a:picLocks noChangeAspect="1" noChangeArrowheads="1"/>
              </p:cNvPicPr>
              <p:nvPr/>
            </p:nvPicPr>
            <p:blipFill>
              <a:blip r:embed="rId8" cstate="print"/>
              <a:srcRect/>
              <a:stretch>
                <a:fillRect/>
              </a:stretch>
            </p:blipFill>
            <p:spPr bwMode="auto">
              <a:xfrm>
                <a:off x="-624" y="864"/>
                <a:ext cx="5000" cy="2683"/>
              </a:xfrm>
              <a:prstGeom prst="rect">
                <a:avLst/>
              </a:prstGeom>
              <a:solidFill>
                <a:schemeClr val="bg1"/>
              </a:solidFill>
              <a:ln w="9525">
                <a:noFill/>
                <a:miter lim="800000"/>
                <a:headEnd/>
                <a:tailEnd/>
              </a:ln>
            </p:spPr>
          </p:pic>
          <p:pic>
            <p:nvPicPr>
              <p:cNvPr id="10254" name="Picture 11"/>
              <p:cNvPicPr>
                <a:picLocks noChangeAspect="1" noChangeArrowheads="1"/>
              </p:cNvPicPr>
              <p:nvPr/>
            </p:nvPicPr>
            <p:blipFill>
              <a:blip r:embed="rId9" cstate="print"/>
              <a:srcRect/>
              <a:stretch>
                <a:fillRect/>
              </a:stretch>
            </p:blipFill>
            <p:spPr bwMode="auto">
              <a:xfrm>
                <a:off x="4372" y="864"/>
                <a:ext cx="582" cy="2683"/>
              </a:xfrm>
              <a:prstGeom prst="rect">
                <a:avLst/>
              </a:prstGeom>
              <a:solidFill>
                <a:schemeClr val="bg1"/>
              </a:solidFill>
              <a:ln w="9525">
                <a:noFill/>
                <a:miter lim="800000"/>
                <a:headEnd/>
                <a:tailEnd/>
              </a:ln>
            </p:spPr>
          </p:pic>
        </p:grpSp>
        <p:sp>
          <p:nvSpPr>
            <p:cNvPr id="10251" name="Oval 12"/>
            <p:cNvSpPr>
              <a:spLocks noChangeArrowheads="1"/>
            </p:cNvSpPr>
            <p:nvPr/>
          </p:nvSpPr>
          <p:spPr bwMode="auto">
            <a:xfrm>
              <a:off x="5088" y="2016"/>
              <a:ext cx="768" cy="528"/>
            </a:xfrm>
            <a:prstGeom prst="ellipse">
              <a:avLst/>
            </a:prstGeom>
            <a:noFill/>
            <a:ln w="28575">
              <a:solidFill>
                <a:schemeClr val="tx1"/>
              </a:solidFill>
              <a:round/>
              <a:headEnd/>
              <a:tailEnd/>
            </a:ln>
          </p:spPr>
          <p:txBody>
            <a:bodyPr wrap="none" anchor="ctr"/>
            <a:lstStyle/>
            <a:p>
              <a:endParaRPr lang="en-US"/>
            </a:p>
          </p:txBody>
        </p:sp>
        <p:sp>
          <p:nvSpPr>
            <p:cNvPr id="10252" name="Rectangle 13"/>
            <p:cNvSpPr>
              <a:spLocks noChangeArrowheads="1"/>
            </p:cNvSpPr>
            <p:nvPr/>
          </p:nvSpPr>
          <p:spPr bwMode="auto">
            <a:xfrm>
              <a:off x="288" y="1992"/>
              <a:ext cx="1920" cy="552"/>
            </a:xfrm>
            <a:prstGeom prst="rect">
              <a:avLst/>
            </a:prstGeom>
            <a:noFill/>
            <a:ln w="38100">
              <a:solidFill>
                <a:schemeClr val="tx1"/>
              </a:solidFill>
              <a:miter lim="800000"/>
              <a:headEnd/>
              <a:tailEnd/>
            </a:ln>
          </p:spPr>
          <p:txBody>
            <a:bodyPr wrap="none" anchor="ctr"/>
            <a:lstStyle/>
            <a:p>
              <a:endParaRPr lang="en-US"/>
            </a:p>
          </p:txBody>
        </p:sp>
      </p:grpSp>
      <p:sp>
        <p:nvSpPr>
          <p:cNvPr id="10249" name="Text Box 16"/>
          <p:cNvSpPr txBox="1">
            <a:spLocks noChangeArrowheads="1"/>
          </p:cNvSpPr>
          <p:nvPr/>
        </p:nvSpPr>
        <p:spPr bwMode="auto">
          <a:xfrm>
            <a:off x="3048000" y="0"/>
            <a:ext cx="6096000" cy="1190625"/>
          </a:xfrm>
          <a:prstGeom prst="rect">
            <a:avLst/>
          </a:prstGeom>
          <a:noFill/>
          <a:ln w="9525">
            <a:noFill/>
            <a:miter lim="800000"/>
            <a:headEnd/>
            <a:tailEnd/>
          </a:ln>
        </p:spPr>
        <p:txBody>
          <a:bodyPr>
            <a:spAutoFit/>
          </a:bodyPr>
          <a:lstStyle/>
          <a:p>
            <a:pPr algn="ctr" eaLnBrk="0" hangingPunct="0"/>
            <a:r>
              <a:rPr lang="en-US" sz="3600" b="1">
                <a:solidFill>
                  <a:schemeClr val="bg1"/>
                </a:solidFill>
                <a:latin typeface="Garamond" pitchFamily="18" charset="0"/>
              </a:rPr>
              <a:t>CAP answers </a:t>
            </a:r>
          </a:p>
          <a:p>
            <a:pPr algn="ctr" eaLnBrk="0" hangingPunct="0"/>
            <a:r>
              <a:rPr lang="en-US" sz="3600" b="1">
                <a:solidFill>
                  <a:schemeClr val="bg1"/>
                </a:solidFill>
                <a:latin typeface="Garamond" pitchFamily="18" charset="0"/>
              </a:rPr>
              <a:t>common key questions</a:t>
            </a:r>
            <a:r>
              <a:rPr lang="en-US" sz="3600" b="1">
                <a:latin typeface="Garamond"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4294967295"/>
          </p:nvPr>
        </p:nvSpPr>
        <p:spPr>
          <a:xfrm>
            <a:off x="228600" y="1295400"/>
            <a:ext cx="8610600" cy="762000"/>
          </a:xfrm>
        </p:spPr>
        <p:txBody>
          <a:bodyPr/>
          <a:lstStyle/>
          <a:p>
            <a:pPr algn="ctr" eaLnBrk="1" hangingPunct="1">
              <a:buFontTx/>
              <a:buNone/>
            </a:pPr>
            <a:r>
              <a:rPr lang="en-US" sz="2800" dirty="0" smtClean="0"/>
              <a:t>What </a:t>
            </a:r>
            <a:r>
              <a:rPr lang="en-US" sz="2800" b="1" u="sng" dirty="0" smtClean="0"/>
              <a:t>specific</a:t>
            </a:r>
            <a:r>
              <a:rPr lang="en-US" sz="2800" dirty="0" smtClean="0"/>
              <a:t> outcomes are we trying to achieve?</a:t>
            </a:r>
          </a:p>
        </p:txBody>
      </p:sp>
      <p:sp>
        <p:nvSpPr>
          <p:cNvPr id="70665" name="Rectangle 9"/>
          <p:cNvSpPr>
            <a:spLocks noChangeArrowheads="1"/>
          </p:cNvSpPr>
          <p:nvPr/>
        </p:nvSpPr>
        <p:spPr bwMode="auto">
          <a:xfrm>
            <a:off x="-304800" y="6248400"/>
            <a:ext cx="9753600" cy="1219200"/>
          </a:xfrm>
          <a:prstGeom prst="rect">
            <a:avLst/>
          </a:prstGeom>
          <a:noFill/>
          <a:ln w="9525">
            <a:noFill/>
            <a:miter lim="800000"/>
            <a:headEnd/>
            <a:tailEnd/>
          </a:ln>
        </p:spPr>
        <p:txBody>
          <a:bodyPr/>
          <a:lstStyle/>
          <a:p>
            <a:pPr marL="342900" indent="-342900">
              <a:spcBef>
                <a:spcPct val="20000"/>
              </a:spcBef>
            </a:pPr>
            <a:r>
              <a:rPr lang="en-US">
                <a:solidFill>
                  <a:srgbClr val="FFFF00"/>
                </a:solidFill>
              </a:rPr>
              <a:t>     </a:t>
            </a:r>
            <a:r>
              <a:rPr lang="en-US" sz="2000">
                <a:solidFill>
                  <a:srgbClr val="008000"/>
                </a:solidFill>
              </a:rPr>
              <a:t>By 2010, maintain cattle-free conditions within 100 ft of 75 miles of Willow River.</a:t>
            </a:r>
          </a:p>
        </p:txBody>
      </p:sp>
      <p:sp>
        <p:nvSpPr>
          <p:cNvPr id="70666" name="Rectangle 10"/>
          <p:cNvSpPr>
            <a:spLocks noChangeArrowheads="1"/>
          </p:cNvSpPr>
          <p:nvPr/>
        </p:nvSpPr>
        <p:spPr bwMode="auto">
          <a:xfrm>
            <a:off x="685800" y="1981200"/>
            <a:ext cx="7543800" cy="1143000"/>
          </a:xfrm>
          <a:prstGeom prst="rect">
            <a:avLst/>
          </a:prstGeom>
          <a:noFill/>
          <a:ln w="9525">
            <a:noFill/>
            <a:miter lim="800000"/>
            <a:headEnd/>
            <a:tailEnd/>
          </a:ln>
        </p:spPr>
        <p:txBody>
          <a:bodyPr/>
          <a:lstStyle/>
          <a:p>
            <a:pPr marL="342900" indent="-342900" algn="ctr">
              <a:spcBef>
                <a:spcPct val="20000"/>
              </a:spcBef>
            </a:pPr>
            <a:r>
              <a:rPr lang="en-US" sz="2000">
                <a:solidFill>
                  <a:srgbClr val="FFFF00"/>
                </a:solidFill>
              </a:rPr>
              <a:t>         </a:t>
            </a:r>
            <a:r>
              <a:rPr lang="en-US" sz="2000">
                <a:solidFill>
                  <a:srgbClr val="008000"/>
                </a:solidFill>
              </a:rPr>
              <a:t>Instead of “reduce impacts from cattle grazing”</a:t>
            </a:r>
            <a:endParaRPr lang="en-US" sz="2000" u="sng">
              <a:solidFill>
                <a:srgbClr val="008000"/>
              </a:solidFill>
            </a:endParaRPr>
          </a:p>
        </p:txBody>
      </p:sp>
      <p:pic>
        <p:nvPicPr>
          <p:cNvPr id="70667" name="Picture 11" descr="snpedro1"/>
          <p:cNvPicPr>
            <a:picLocks noChangeAspect="1" noChangeArrowheads="1"/>
          </p:cNvPicPr>
          <p:nvPr/>
        </p:nvPicPr>
        <p:blipFill>
          <a:blip r:embed="rId3" cstate="print"/>
          <a:srcRect/>
          <a:stretch>
            <a:fillRect/>
          </a:stretch>
        </p:blipFill>
        <p:spPr bwMode="auto">
          <a:xfrm>
            <a:off x="2362200" y="2438400"/>
            <a:ext cx="4800600" cy="3473450"/>
          </a:xfrm>
          <a:prstGeom prst="rect">
            <a:avLst/>
          </a:prstGeom>
          <a:noFill/>
          <a:ln w="9525">
            <a:noFill/>
            <a:miter lim="800000"/>
            <a:headEnd/>
            <a:tailEnd/>
          </a:ln>
        </p:spPr>
      </p:pic>
      <p:sp>
        <p:nvSpPr>
          <p:cNvPr id="11270" name="Text Box 13"/>
          <p:cNvSpPr txBox="1">
            <a:spLocks noChangeArrowheads="1"/>
          </p:cNvSpPr>
          <p:nvPr/>
        </p:nvSpPr>
        <p:spPr bwMode="auto">
          <a:xfrm>
            <a:off x="3048000" y="0"/>
            <a:ext cx="6096000" cy="1190625"/>
          </a:xfrm>
          <a:prstGeom prst="rect">
            <a:avLst/>
          </a:prstGeom>
          <a:noFill/>
          <a:ln w="9525">
            <a:noFill/>
            <a:miter lim="800000"/>
            <a:headEnd/>
            <a:tailEnd/>
          </a:ln>
        </p:spPr>
        <p:txBody>
          <a:bodyPr>
            <a:spAutoFit/>
          </a:bodyPr>
          <a:lstStyle/>
          <a:p>
            <a:pPr algn="ctr" eaLnBrk="0" hangingPunct="0"/>
            <a:r>
              <a:rPr lang="en-US" sz="3600" b="1">
                <a:solidFill>
                  <a:schemeClr val="bg1"/>
                </a:solidFill>
                <a:latin typeface="Garamond" pitchFamily="18" charset="0"/>
              </a:rPr>
              <a:t>CAP answers </a:t>
            </a:r>
          </a:p>
          <a:p>
            <a:pPr algn="ctr" eaLnBrk="0" hangingPunct="0"/>
            <a:r>
              <a:rPr lang="en-US" sz="3600" b="1">
                <a:solidFill>
                  <a:schemeClr val="bg1"/>
                </a:solidFill>
                <a:latin typeface="Garamond" pitchFamily="18" charset="0"/>
              </a:rPr>
              <a:t>common key questions</a:t>
            </a:r>
            <a:r>
              <a:rPr lang="en-US" sz="3600" b="1">
                <a:latin typeface="Garamond"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P spid="7066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nservation Action Planning (CAP) Process&amp;quot;&quot;/&gt;&lt;property id=&quot;20307&quot; value=&quot;256&quot;/&gt;&lt;/object&gt;&lt;object type=&quot;3&quot; unique_id=&quot;10005&quot;&gt;&lt;property id=&quot;20148&quot; value=&quot;5&quot;/&gt;&lt;property id=&quot;20300&quot; value=&quot;Slide 2&quot;/&gt;&lt;property id=&quot;20307&quot; value=&quot;377&quot;/&gt;&lt;/object&gt;&lt;object type=&quot;3&quot; unique_id=&quot;10006&quot;&gt;&lt;property id=&quot;20148&quot; value=&quot;5&quot;/&gt;&lt;property id=&quot;20300&quot; value=&quot;Slide 3&quot;/&gt;&lt;property id=&quot;20307&quot; value=&quot;379&quot;/&gt;&lt;/object&gt;&lt;object type=&quot;3&quot; unique_id=&quot;10007&quot;&gt;&lt;property id=&quot;20148&quot; value=&quot;5&quot;/&gt;&lt;property id=&quot;20300&quot; value=&quot;Slide 4&quot;/&gt;&lt;property id=&quot;20307&quot; value=&quot;382&quot;/&gt;&lt;/object&gt;&lt;object type=&quot;3&quot; unique_id=&quot;10008&quot;&gt;&lt;property id=&quot;20148&quot; value=&quot;5&quot;/&gt;&lt;property id=&quot;20300&quot; value=&quot;Slide 5&quot;/&gt;&lt;property id=&quot;20307&quot; value=&quot;383&quot;/&gt;&lt;/object&gt;&lt;object type=&quot;3&quot; unique_id=&quot;10009&quot;&gt;&lt;property id=&quot;20148&quot; value=&quot;5&quot;/&gt;&lt;property id=&quot;20300&quot; value=&quot;Slide 6&quot;/&gt;&lt;property id=&quot;20307&quot; value=&quot;311&quot;/&gt;&lt;/object&gt;&lt;object type=&quot;3&quot; unique_id=&quot;10010&quot;&gt;&lt;property id=&quot;20148&quot; value=&quot;5&quot;/&gt;&lt;property id=&quot;20300&quot; value=&quot;Slide 7&quot;/&gt;&lt;property id=&quot;20307&quot; value=&quot;266&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69&quot;/&gt;&lt;/object&gt;&lt;object type=&quot;3&quot; unique_id=&quot;10014&quot;&gt;&lt;property id=&quot;20148&quot; value=&quot;5&quot;/&gt;&lt;property id=&quot;20300&quot; value=&quot;Slide 11&quot;/&gt;&lt;property id=&quot;20307&quot; value=&quot;384&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What do we like about CAP?&amp;quot;&quot;/&gt;&lt;property id=&quot;20307&quot; value=&quot;348&quot;/&gt;&lt;/object&gt;&lt;object type=&quot;3&quot; unique_id=&quot;10017&quot;&gt;&lt;property id=&quot;20148&quot; value=&quot;5&quot;/&gt;&lt;property id=&quot;20300&quot; value=&quot;Slide 14&quot;/&gt;&lt;property id=&quot;20307&quot; value=&quot;274&quot;/&gt;&lt;/object&gt;&lt;object type=&quot;3&quot; unique_id=&quot;10018&quot;&gt;&lt;property id=&quot;20148&quot; value=&quot;5&quot;/&gt;&lt;property id=&quot;20300&quot; value=&quot;Slide 15&quot;/&gt;&lt;property id=&quot;20307&quot; value=&quot;361&quot;/&gt;&lt;/object&gt;&lt;object type=&quot;3&quot; unique_id=&quot;10019&quot;&gt;&lt;property id=&quot;20148&quot; value=&quot;5&quot;/&gt;&lt;property id=&quot;20300&quot; value=&quot;Slide 16 - &amp;quot;More than 20 years in the making!&amp;quot;&quot;/&gt;&lt;property id=&quot;20307&quot; value=&quot;347&quot;/&gt;&lt;/object&gt;&lt;object type=&quot;3&quot; unique_id=&quot;10020&quot;&gt;&lt;property id=&quot;20148&quot; value=&quot;5&quot;/&gt;&lt;property id=&quot;20300&quot; value=&quot;Slide 17 - &amp;quot;&amp;#x0D;&amp;#x0A;With Input from 100’s of Partners&amp;quot;&quot;/&gt;&lt;property id=&quot;20307&quot; value=&quot;381&quot;/&gt;&lt;/object&gt;&lt;object type=&quot;3&quot; unique_id=&quot;10021&quot;&gt;&lt;property id=&quot;20148&quot; value=&quot;5&quot;/&gt;&lt;property id=&quot;20300&quot; value=&quot;Slide 18 - &amp;quot;CAP Around the World&amp;quot;&quot;/&gt;&lt;property id=&quot;20307&quot; value=&quot;309&quot;/&gt;&lt;/object&gt;&lt;object type=&quot;3&quot; unique_id=&quot;10022&quot;&gt;&lt;property id=&quot;20148&quot; value=&quot;5&quot;/&gt;&lt;property id=&quot;20300&quot; value=&quot;Slide 19 - &amp;quot;Some interesting adaptations!&amp;quot;&quot;/&gt;&lt;property id=&quot;20307&quot; value=&quot;279&quot;/&gt;&lt;/object&gt;&lt;object type=&quot;3&quot; unique_id=&quot;10023&quot;&gt;&lt;property id=&quot;20148&quot; value=&quot;5&quot;/&gt;&lt;property id=&quot;20300&quot; value=&quot;Slide 20&quot;/&gt;&lt;property id=&quot;20307&quot; value=&quot;373&quot;/&gt;&lt;/object&gt;&lt;object type=&quot;3&quot; unique_id=&quot;10024&quot;&gt;&lt;property id=&quot;20148&quot; value=&quot;5&quot;/&gt;&lt;property id=&quot;20300&quot; value=&quot;Slide 21 - &amp;quot;Supporting focused conservation practice, sharing and learning worldwide, building capacity for the Future&amp;quot;&quot;/&gt;&lt;property id=&quot;20307&quot; value=&quot;350&quot;/&gt;&lt;/object&gt;&lt;object type=&quot;3&quot; unique_id=&quot;10025&quot;&gt;&lt;property id=&quot;20148&quot; value=&quot;5&quot;/&gt;&lt;property id=&quot;20300&quot; value=&quot;Slide 22 - &amp;quot;   Core Purpose of Coaches Network&amp;quot;&quot;/&gt;&lt;property id=&quot;20307&quot; value=&quot;368&quot;/&gt;&lt;/object&gt;&lt;object type=&quot;3&quot; unique_id=&quot;10026&quot;&gt;&lt;property id=&quot;20148&quot; value=&quot;5&quot;/&gt;&lt;property id=&quot;20300&quot; value=&quot;Slide 23 - &amp;quot;Peer Review Workshops&amp;quot;&quot;/&gt;&lt;property id=&quot;20307&quot; value=&quot;370&quot;/&gt;&lt;/object&gt;&lt;object type=&quot;3&quot; unique_id=&quot;10027&quot;&gt;&lt;property id=&quot;20148&quot; value=&quot;5&quot;/&gt;&lt;property id=&quot;20300&quot; value=&quot;Slide 24 - &amp;quot;Ground Rules&amp;quot;&quot;/&gt;&lt;property id=&quot;20307&quot; value=&quot;339&quot;/&gt;&lt;/object&gt;&lt;object type=&quot;3&quot; unique_id=&quot;10028&quot;&gt;&lt;property id=&quot;20148&quot; value=&quot;5&quot;/&gt;&lt;property id=&quot;20300&quot; value=&quot;Slide 25 - &amp;quot;Great conservation at Great Places!&amp;#x0D;&amp;#x0A;&amp;quot;&quot;/&gt;&lt;property id=&quot;20307&quot; value=&quot;30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egacyUrl xmlns="1b2dd0d4-b466-40bf-b695-49c174b4fa57">
      <Url>https://www.conservationgateway.org/sites/default/files/CAP_introductory_overview_04_Nov_2011.ppt.pptx</Url>
      <Description>http://www.conservationgateway.org/sites/default/files/CAP_introductory_overview_04_Nov_2011.ppt.pptx</Description>
    </LegacyUrl>
    <PublishingExpirationDate xmlns="http://schemas.microsoft.com/sharepoint/v3" xsi:nil="true"/>
    <PublishingStartDate xmlns="http://schemas.microsoft.com/sharepoint/v3" xsi:nil="true"/>
    <CGPrimaryTopicMMSTaxHTField0 xmlns="589fb3e2-063a-42af-9677-cb4397cfeedb">
      <Terms xmlns="http://schemas.microsoft.com/office/infopath/2007/PartnerControls"/>
    </CGPrimaryTopicMMSTaxHTField0>
    <CGLanguageMMSTaxHTField0 xmlns="589fb3e2-063a-42af-9677-cb4397cfeedb">
      <Terms xmlns="http://schemas.microsoft.com/office/infopath/2007/PartnerControls"/>
    </CGLanguageMMSTaxHTField0>
    <TaxCatchAll xmlns="1b2dd0d4-b466-40bf-b695-49c174b4fa57"/>
    <CGRegionMMSTaxHTField0 xmlns="589fb3e2-063a-42af-9677-cb4397cfeedb">
      <Terms xmlns="http://schemas.microsoft.com/office/infopath/2007/PartnerControls"/>
    </CGRegionMMS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97B7689552714E92B1766480BFF7EC" ma:contentTypeVersion="9" ma:contentTypeDescription="Create a new document." ma:contentTypeScope="" ma:versionID="0437ec6db124cf465afab54eed41a4eb">
  <xsd:schema xmlns:xsd="http://www.w3.org/2001/XMLSchema" xmlns:xs="http://www.w3.org/2001/XMLSchema" xmlns:p="http://schemas.microsoft.com/office/2006/metadata/properties" xmlns:ns1="http://schemas.microsoft.com/sharepoint/v3" xmlns:ns2="1b2dd0d4-b466-40bf-b695-49c174b4fa57" xmlns:ns3="589fb3e2-063a-42af-9677-cb4397cfeedb" targetNamespace="http://schemas.microsoft.com/office/2006/metadata/properties" ma:root="true" ma:fieldsID="8859349f6c60f1d76dd5d42ce9e56d17" ns1:_="" ns2:_="" ns3:_="">
    <xsd:import namespace="http://schemas.microsoft.com/sharepoint/v3"/>
    <xsd:import namespace="1b2dd0d4-b466-40bf-b695-49c174b4fa57"/>
    <xsd:import namespace="589fb3e2-063a-42af-9677-cb4397cfeedb"/>
    <xsd:element name="properties">
      <xsd:complexType>
        <xsd:sequence>
          <xsd:element name="documentManagement">
            <xsd:complexType>
              <xsd:all>
                <xsd:element ref="ns1:PublishingStartDate" minOccurs="0"/>
                <xsd:element ref="ns1:PublishingExpirationDate" minOccurs="0"/>
                <xsd:element ref="ns2:LegacyUrl" minOccurs="0"/>
                <xsd:element ref="ns3:CGLanguageMMSTaxHTField0" minOccurs="0"/>
                <xsd:element ref="ns2:TaxCatchAll" minOccurs="0"/>
                <xsd:element ref="ns3:CGPrimaryTopicMMSTaxHTField0" minOccurs="0"/>
                <xsd:element ref="ns3:CGRegionMM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2dd0d4-b466-40bf-b695-49c174b4fa57" elementFormDefault="qualified">
    <xsd:import namespace="http://schemas.microsoft.com/office/2006/documentManagement/types"/>
    <xsd:import namespace="http://schemas.microsoft.com/office/infopath/2007/PartnerControls"/>
    <xsd:element name="LegacyUrl" ma:index="10" nillable="true" ma:displayName="Legacy Url" ma:format="Hyperlink" ma:internalName="LegacyUrl">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3" nillable="true" ma:displayName="Taxonomy Catch All Column" ma:hidden="true" ma:list="{a257e2b6-fd60-433e-b727-315b7f93766a}" ma:internalName="TaxCatchAll" ma:showField="CatchAllData" ma:web="1b2dd0d4-b466-40bf-b695-49c174b4fa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9fb3e2-063a-42af-9677-cb4397cfeedb" elementFormDefault="qualified">
    <xsd:import namespace="http://schemas.microsoft.com/office/2006/documentManagement/types"/>
    <xsd:import namespace="http://schemas.microsoft.com/office/infopath/2007/PartnerControls"/>
    <xsd:element name="CGLanguageMMSTaxHTField0" ma:index="12" nillable="true" ma:taxonomy="true" ma:internalName="CGLanguageMMSTaxHTField0" ma:taxonomyFieldName="CGLanguageMMS" ma:displayName="Language" ma:fieldId="{84b5bff6-9970-406e-bc06-f8f9ad1e952e}" ma:sspId="93d7048b-9692-4c5a-ad18-62eb3557084f" ma:termSetId="90578847-ac86-425f-b075-d01b85147c57" ma:anchorId="00000000-0000-0000-0000-000000000000" ma:open="false" ma:isKeyword="false">
      <xsd:complexType>
        <xsd:sequence>
          <xsd:element ref="pc:Terms" minOccurs="0" maxOccurs="1"/>
        </xsd:sequence>
      </xsd:complexType>
    </xsd:element>
    <xsd:element name="CGPrimaryTopicMMSTaxHTField0" ma:index="15" ma:taxonomy="true" ma:internalName="CGPrimaryTopicMMSTaxHTField0" ma:taxonomyFieldName="CGPrimaryTopicMMS" ma:displayName="Primary Topic" ma:default="" ma:fieldId="{026db64e-0d54-4684-b751-3232e05d9347}" ma:sspId="93d7048b-9692-4c5a-ad18-62eb3557084f" ma:termSetId="02c6cb14-1a45-4058-965b-b866c68e8125" ma:anchorId="00000000-0000-0000-0000-000000000000" ma:open="false" ma:isKeyword="false">
      <xsd:complexType>
        <xsd:sequence>
          <xsd:element ref="pc:Terms" minOccurs="0" maxOccurs="1"/>
        </xsd:sequence>
      </xsd:complexType>
    </xsd:element>
    <xsd:element name="CGRegionMMSTaxHTField0" ma:index="17" nillable="true" ma:taxonomy="true" ma:internalName="CGRegionMMSTaxHTField0" ma:taxonomyFieldName="CGRegionMMS" ma:displayName="Geographic Area" ma:default="" ma:fieldId="{164a8801-21c0-4e7b-b6c0-0a2a6b7f381d}" ma:sspId="93d7048b-9692-4c5a-ad18-62eb3557084f" ma:termSetId="1dcb8868-41c3-4b7d-a15f-12e74614613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90346C-AFAE-4AD4-8531-F6C77EE8D8E2}"/>
</file>

<file path=customXml/itemProps2.xml><?xml version="1.0" encoding="utf-8"?>
<ds:datastoreItem xmlns:ds="http://schemas.openxmlformats.org/officeDocument/2006/customXml" ds:itemID="{0A1D94E2-34A2-4352-83EC-206B3D6ECDF2}"/>
</file>

<file path=customXml/itemProps3.xml><?xml version="1.0" encoding="utf-8"?>
<ds:datastoreItem xmlns:ds="http://schemas.openxmlformats.org/officeDocument/2006/customXml" ds:itemID="{69C4F979-2FE0-4406-BBF2-4606C23D3C0B}"/>
</file>

<file path=docProps/app.xml><?xml version="1.0" encoding="utf-8"?>
<Properties xmlns="http://schemas.openxmlformats.org/officeDocument/2006/extended-properties" xmlns:vt="http://schemas.openxmlformats.org/officeDocument/2006/docPropsVTypes">
  <Template/>
  <TotalTime>858</TotalTime>
  <Words>2420</Words>
  <Application>Microsoft Office PowerPoint</Application>
  <PresentationFormat>On-screen Show (4:3)</PresentationFormat>
  <Paragraphs>301</Paragraphs>
  <Slides>25</Slides>
  <Notes>25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Default Design</vt:lpstr>
      <vt:lpstr>Visio</vt:lpstr>
      <vt:lpstr>Conservation Action Planning (CAP) Process</vt:lpstr>
      <vt:lpstr>Slide 2</vt:lpstr>
      <vt:lpstr>Slide 3</vt:lpstr>
      <vt:lpstr>Slide 4</vt:lpstr>
      <vt:lpstr>Slide 5</vt:lpstr>
      <vt:lpstr>Slide 6</vt:lpstr>
      <vt:lpstr>Slide 7</vt:lpstr>
      <vt:lpstr>Slide 8</vt:lpstr>
      <vt:lpstr>Slide 9</vt:lpstr>
      <vt:lpstr>Slide 10</vt:lpstr>
      <vt:lpstr>Slide 11</vt:lpstr>
      <vt:lpstr>Slide 12</vt:lpstr>
      <vt:lpstr>What do we like about CAP?</vt:lpstr>
      <vt:lpstr>Slide 14</vt:lpstr>
      <vt:lpstr>Slide 15</vt:lpstr>
      <vt:lpstr>More than 20 years in the making!</vt:lpstr>
      <vt:lpstr> With Input from 100’s of Partners</vt:lpstr>
      <vt:lpstr>CAP Around the World</vt:lpstr>
      <vt:lpstr>Some interesting adaptations!</vt:lpstr>
      <vt:lpstr>Slide 20</vt:lpstr>
      <vt:lpstr>Supporting focused conservation practice, sharing and learning worldwide, building capacity for the Future</vt:lpstr>
      <vt:lpstr>   Core Purpose of Coaches Network</vt:lpstr>
      <vt:lpstr>Peer Review Workshops</vt:lpstr>
      <vt:lpstr>Ground Rules</vt:lpstr>
      <vt:lpstr>Great conservation at Great Places! </vt:lpstr>
    </vt:vector>
  </TitlesOfParts>
  <Company>Nuclear Energy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 introductory overview 04 Nov 2011x</dc:title>
  <dc:creator>Jora M. Young</dc:creator>
  <cp:lastModifiedBy>Cristina</cp:lastModifiedBy>
  <cp:revision>99</cp:revision>
  <dcterms:created xsi:type="dcterms:W3CDTF">2002-12-14T17:41:30Z</dcterms:created>
  <dcterms:modified xsi:type="dcterms:W3CDTF">2011-11-04T22:10:29Z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0x0101004E97B7689552714E92B1766480BFF7EC</vt:lpwstr>
  </property>
  <property fmtid="{D5CDD505-2E9C-101B-9397-08002B2CF9AE}" pid="3" name="Order">
    <vt:r8>73300</vt:r8>
  </property>
</Properties>
</file>