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49" r:id="rId2"/>
    <p:sldMasterId id="2147483650" r:id="rId3"/>
    <p:sldMasterId id="2147483654" r:id="rId4"/>
    <p:sldMasterId id="2147483652" r:id="rId5"/>
  </p:sldMasterIdLst>
  <p:notesMasterIdLst>
    <p:notesMasterId r:id="rId20"/>
  </p:notesMasterIdLst>
  <p:sldIdLst>
    <p:sldId id="273" r:id="rId6"/>
    <p:sldId id="276" r:id="rId7"/>
    <p:sldId id="277" r:id="rId8"/>
    <p:sldId id="305" r:id="rId9"/>
    <p:sldId id="279" r:id="rId10"/>
    <p:sldId id="292" r:id="rId11"/>
    <p:sldId id="282" r:id="rId12"/>
    <p:sldId id="293" r:id="rId13"/>
    <p:sldId id="295" r:id="rId14"/>
    <p:sldId id="302" r:id="rId15"/>
    <p:sldId id="304" r:id="rId16"/>
    <p:sldId id="288" r:id="rId17"/>
    <p:sldId id="300" r:id="rId18"/>
    <p:sldId id="299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3F2E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63" autoAdjust="0"/>
    <p:restoredTop sz="85904" autoAdjust="0"/>
  </p:normalViewPr>
  <p:slideViewPr>
    <p:cSldViewPr>
      <p:cViewPr>
        <p:scale>
          <a:sx n="60" d="100"/>
          <a:sy n="60" d="100"/>
        </p:scale>
        <p:origin x="-4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A8C121-3524-46C0-A23B-30929CAF137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8C121-3524-46C0-A23B-30929CAF1377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18AAD-E0EF-42A1-A8B5-7CC1D5371B34}" type="slidenum">
              <a:rPr lang="en-GB"/>
              <a:pPr/>
              <a:t>10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r>
              <a:rPr lang="en-US" dirty="0" smtClean="0"/>
              <a:t>This</a:t>
            </a:r>
            <a:r>
              <a:rPr lang="en-US" baseline="0" dirty="0" smtClean="0"/>
              <a:t> new goals means we need to establish new projects and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on issues we have not tackled before with partners we have not worked with before.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8C121-3524-46C0-A23B-30929CAF137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18AAD-E0EF-42A1-A8B5-7CC1D5371B34}" type="slidenum">
              <a:rPr lang="en-GB"/>
              <a:pPr/>
              <a:t>12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18AAD-E0EF-42A1-A8B5-7CC1D5371B34}" type="slidenum">
              <a:rPr lang="en-GB"/>
              <a:pPr/>
              <a:t>13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r>
              <a:rPr lang="en-US" dirty="0" smtClean="0"/>
              <a:t>If we can get these then constant issue of SMT</a:t>
            </a:r>
            <a:r>
              <a:rPr lang="en-US" baseline="0" dirty="0" smtClean="0"/>
              <a:t> buy in will disappear without any more lobbying; convince the science teams it’s worth the investment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a nutshell, to reverse the environmental trends we need to develop large ambitious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that tackle root causes and demonstrate an impact: coaches will play a vital role in doing that. CCNET is a great mechanism to ensure we build and grow and enhance our capacity so that together we can improve best practice and do better conservation.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A1234-1BA6-4466-861A-1CFD8CFE23BA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r>
              <a:rPr lang="en-US" dirty="0" smtClean="0"/>
              <a:t>Tracks more than 8,000 vertebrate populations of 2,544 species; Vertebrates down 30% in less than 40 years. 60% decline </a:t>
            </a:r>
            <a:r>
              <a:rPr lang="en-US" smtClean="0"/>
              <a:t>in tropics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80FB8A-2E18-446A-84F8-CDDA05427EB1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r>
              <a:rPr lang="en-US" dirty="0" smtClean="0"/>
              <a:t>Demand on the biosphere has more</a:t>
            </a:r>
            <a:r>
              <a:rPr lang="en-US" baseline="0" dirty="0" smtClean="0"/>
              <a:t> than </a:t>
            </a:r>
            <a:r>
              <a:rPr lang="en-US" dirty="0" smtClean="0"/>
              <a:t>doubled</a:t>
            </a:r>
            <a:r>
              <a:rPr lang="en-US" baseline="0" dirty="0" smtClean="0"/>
              <a:t> since 1961, largely due to carbon footprint which has increased 11 fold. Even using modest predictions, expect to need 2 planets by 2030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5D45A-1D70-4EF3-BDE7-732FFF51B528}" type="slidenum">
              <a:rPr lang="en-US"/>
              <a:pPr/>
              <a:t>4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4850"/>
            <a:ext cx="4519613" cy="3389313"/>
          </a:xfrm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75710"/>
            <a:ext cx="5031529" cy="1540909"/>
          </a:xfrm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Traditional threats continue: over-exploitation</a:t>
            </a:r>
            <a:r>
              <a:rPr lang="en-IE" baseline="0" dirty="0" smtClean="0"/>
              <a:t> of species, habitat loss, climate change and pollution from emissions, invasive species</a:t>
            </a: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18AAD-E0EF-42A1-A8B5-7CC1D5371B34}" type="slidenum">
              <a:rPr lang="en-GB"/>
              <a:pPr/>
              <a:t>5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000" kern="1200" baseline="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defTabSz="457200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How do we choose the most important species? There are so many – more than 1.4 million recognized 17,291 species - more than one third of those assessed - are in danger of extinction according to IUCN Red List (21% of mammals, 28% of reptiles, 70% plants). Many are under threat even if their habitat is conserved.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8C121-3524-46C0-A23B-30929CAF137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618AAD-E0EF-42A1-A8B5-7CC1D5371B34}" type="slidenum">
              <a:rPr lang="en-GB"/>
              <a:pPr/>
              <a:t>7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Explain logic of choosing biogeographically representative selection from each MHT</a:t>
            </a:r>
          </a:p>
          <a:p>
            <a:r>
              <a:rPr lang="en-IE" sz="1200" i="1" kern="12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35 places, 107 ecoregions</a:t>
            </a:r>
          </a:p>
          <a:p>
            <a:r>
              <a:rPr lang="en-IE" sz="1200" i="1" kern="120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Implementation:</a:t>
            </a:r>
            <a:r>
              <a:rPr lang="en-IE" sz="1200" i="1" kern="1200" baseline="0" dirty="0" smtClean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 some later, some by one office, some by whole network (NI concept?)</a:t>
            </a:r>
            <a:endParaRPr lang="en-GB" sz="1200" i="1" kern="1200" dirty="0">
              <a:solidFill>
                <a:srgbClr val="FF0000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648293-3948-4C27-AE1C-BB0A161DC8FC}" type="slidenum">
              <a:rPr lang="en-US"/>
              <a:pPr/>
              <a:t>8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75711"/>
            <a:ext cx="5031529" cy="644006"/>
          </a:xfrm>
        </p:spPr>
        <p:txBody>
          <a:bodyPr/>
          <a:lstStyle/>
          <a:p>
            <a:r>
              <a:rPr lang="en-IE"/>
              <a:t>Categorized top 36 into two categories. </a:t>
            </a:r>
          </a:p>
          <a:p>
            <a:r>
              <a:rPr lang="en-IE"/>
              <a:t>We will use SAPs to determine objectives and indicators for flagships. Footprint spp mostly delivered through policy work (especially CITES)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698E1-9559-4EDF-934C-A60EFE2A9DCA}" type="slidenum">
              <a:rPr lang="en-US"/>
              <a:pPr/>
              <a:t>9</a:t>
            </a:fld>
            <a:endParaRPr lang="en-US"/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55638"/>
            <a:ext cx="4568825" cy="3427412"/>
          </a:xfrm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36" y="4375711"/>
            <a:ext cx="5031529" cy="592545"/>
          </a:xfrm>
        </p:spPr>
        <p:txBody>
          <a:bodyPr/>
          <a:lstStyle/>
          <a:p>
            <a:r>
              <a:rPr lang="en-CA"/>
              <a:t>Can break the footprint down into components – gives us an idea what we have to tackle. As you can see carbon and agricultural production are key, as is forestry and fisheries impacts.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07202-6492-4F5A-82C1-E88D25E9945C}" type="datetime3">
              <a:rPr lang="en-GB"/>
              <a:pPr/>
              <a:t>5 January, 2011</a:t>
            </a:fld>
            <a:r>
              <a:rPr lang="en-GB"/>
              <a:t> - </a:t>
            </a:r>
            <a:fld id="{F05AE38C-DBBF-4ED7-85FF-356CD869CA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07202-6492-4F5A-82C1-E88D25E9945C}" type="datetime3">
              <a:rPr lang="en-GB"/>
              <a:pPr/>
              <a:t>5 January, 2011</a:t>
            </a:fld>
            <a:r>
              <a:rPr lang="en-GB"/>
              <a:t> - </a:t>
            </a:r>
            <a:fld id="{EA6A32C0-D21D-499C-BAB0-72E5A5BD9E8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07202-6492-4F5A-82C1-E88D25E9945C}" type="datetime3">
              <a:rPr lang="en-GB"/>
              <a:pPr/>
              <a:t>5 January, 2011</a:t>
            </a:fld>
            <a:r>
              <a:rPr lang="en-GB"/>
              <a:t> - </a:t>
            </a:r>
            <a:fld id="{EEDCD572-5DB7-4058-B826-A5A381B717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5 August 2010 - </a:t>
            </a:r>
            <a:fld id="{9C82E2CE-9950-4218-8217-73FA45B37B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5 August 2010 - </a:t>
            </a:r>
            <a:fld id="{A3B7A950-19FD-49B2-B2CB-5C8AF137D67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5 August 2010 - </a:t>
            </a:r>
            <a:fld id="{57A99E0B-ABA1-4910-ACE3-2607C64004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5 August 2010 - </a:t>
            </a:r>
            <a:fld id="{164BE478-86EA-4B67-8533-50B21C42560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5 August 2010 - </a:t>
            </a:r>
            <a:fld id="{DA2B082F-964F-4D0C-BB27-7CECBD6D17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5 August 2010 - </a:t>
            </a:r>
            <a:fld id="{E4AA435C-34B6-4C52-871B-941228D988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5 August 2010 - </a:t>
            </a:r>
            <a:fld id="{D130949C-F14F-44A6-9BA7-5FDEF6F1D3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5 August 2010 - </a:t>
            </a:r>
            <a:fld id="{0148CC37-A8DB-4A82-810A-27CDEFD1CF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07202-6492-4F5A-82C1-E88D25E9945C}" type="datetime3">
              <a:rPr lang="en-GB"/>
              <a:pPr/>
              <a:t>5 January, 2011</a:t>
            </a:fld>
            <a:r>
              <a:rPr lang="en-GB"/>
              <a:t> - </a:t>
            </a:r>
            <a:fld id="{B6D197B7-E845-48F9-921D-1DE62886B0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5 August 2010 - </a:t>
            </a:r>
            <a:fld id="{85F7D186-C51D-4F5A-B01C-164B876E2C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5 August 2010 - </a:t>
            </a:r>
            <a:fld id="{AD5BA636-E15C-4C48-A917-2C628DB4B1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5 August 2010 - </a:t>
            </a:r>
            <a:fld id="{70CC63CB-AC7A-484C-B236-456024C56C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34CB5-7DD1-4724-8A15-08DFF84FEE3E}" type="datetime3">
              <a:rPr lang="en-GB"/>
              <a:pPr/>
              <a:t>5 January, 2011</a:t>
            </a:fld>
            <a:r>
              <a:rPr lang="en-GB"/>
              <a:t> - </a:t>
            </a:r>
            <a:fld id="{718B70F2-C249-47B3-AB4B-E4C2C5595B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34CB5-7DD1-4724-8A15-08DFF84FEE3E}" type="datetime3">
              <a:rPr lang="en-GB"/>
              <a:pPr/>
              <a:t>5 January, 2011</a:t>
            </a:fld>
            <a:r>
              <a:rPr lang="en-GB"/>
              <a:t> - </a:t>
            </a:r>
            <a:fld id="{4C0FC058-22F8-4D30-8EDC-F369FD461FB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34CB5-7DD1-4724-8A15-08DFF84FEE3E}" type="datetime3">
              <a:rPr lang="en-GB"/>
              <a:pPr/>
              <a:t>5 January, 2011</a:t>
            </a:fld>
            <a:r>
              <a:rPr lang="en-GB"/>
              <a:t> - </a:t>
            </a:r>
            <a:fld id="{6641D8E8-01ED-46DC-8A4D-D69F4B831D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34CB5-7DD1-4724-8A15-08DFF84FEE3E}" type="datetime3">
              <a:rPr lang="en-GB"/>
              <a:pPr/>
              <a:t>5 January, 2011</a:t>
            </a:fld>
            <a:r>
              <a:rPr lang="en-GB"/>
              <a:t> - </a:t>
            </a:r>
            <a:fld id="{D996A832-12A8-4350-AF52-931B4C233B6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34CB5-7DD1-4724-8A15-08DFF84FEE3E}" type="datetime3">
              <a:rPr lang="en-GB"/>
              <a:pPr/>
              <a:t>5 January, 2011</a:t>
            </a:fld>
            <a:r>
              <a:rPr lang="en-GB"/>
              <a:t> - </a:t>
            </a:r>
            <a:fld id="{242A58A6-D86B-48AF-B176-B513663B03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34CB5-7DD1-4724-8A15-08DFF84FEE3E}" type="datetime3">
              <a:rPr lang="en-GB"/>
              <a:pPr/>
              <a:t>5 January, 2011</a:t>
            </a:fld>
            <a:r>
              <a:rPr lang="en-GB"/>
              <a:t> - </a:t>
            </a:r>
            <a:fld id="{EB7D4CB1-94CD-4157-976E-B3A740F7EB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34CB5-7DD1-4724-8A15-08DFF84FEE3E}" type="datetime3">
              <a:rPr lang="en-GB"/>
              <a:pPr/>
              <a:t>5 January, 2011</a:t>
            </a:fld>
            <a:r>
              <a:rPr lang="en-GB"/>
              <a:t> - </a:t>
            </a:r>
            <a:fld id="{CEA0A246-7FCF-44AB-A0B1-57B98E6BF9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07202-6492-4F5A-82C1-E88D25E9945C}" type="datetime3">
              <a:rPr lang="en-GB"/>
              <a:pPr/>
              <a:t>5 January, 2011</a:t>
            </a:fld>
            <a:r>
              <a:rPr lang="en-GB"/>
              <a:t> - </a:t>
            </a:r>
            <a:fld id="{092FC601-2567-46B0-9A44-FDE54360DAA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34CB5-7DD1-4724-8A15-08DFF84FEE3E}" type="datetime3">
              <a:rPr lang="en-GB" smtClean="0"/>
              <a:pPr/>
              <a:t>5 January, 2011</a:t>
            </a:fld>
            <a:r>
              <a:rPr lang="en-GB" smtClean="0"/>
              <a:t> - </a:t>
            </a:r>
            <a:fld id="{B1322798-F310-4740-A9FC-EED7223F7C4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34CB5-7DD1-4724-8A15-08DFF84FEE3E}" type="datetime3">
              <a:rPr lang="en-GB"/>
              <a:pPr/>
              <a:t>5 January, 2011</a:t>
            </a:fld>
            <a:r>
              <a:rPr lang="en-GB"/>
              <a:t> - </a:t>
            </a:r>
            <a:fld id="{7CFC2A60-4FAC-465B-A1AC-5A19E0A3A9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34CB5-7DD1-4724-8A15-08DFF84FEE3E}" type="datetime3">
              <a:rPr lang="en-GB"/>
              <a:pPr/>
              <a:t>5 January, 2011</a:t>
            </a:fld>
            <a:r>
              <a:rPr lang="en-GB"/>
              <a:t> - </a:t>
            </a:r>
            <a:fld id="{43CE70D6-4B75-46B7-8479-B9BCC61EF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34CB5-7DD1-4724-8A15-08DFF84FEE3E}" type="datetime3">
              <a:rPr lang="en-GB"/>
              <a:pPr/>
              <a:t>5 January, 2011</a:t>
            </a:fld>
            <a:r>
              <a:rPr lang="en-GB"/>
              <a:t> - </a:t>
            </a:r>
            <a:fld id="{9C37A324-D36B-4C14-A1D4-3A2161C37D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34CB5-7DD1-4724-8A15-08DFF84FEE3E}" type="datetime3">
              <a:rPr lang="en-GB"/>
              <a:pPr/>
              <a:t>5 January, 2011</a:t>
            </a:fld>
            <a:r>
              <a:rPr lang="en-GB"/>
              <a:t> - </a:t>
            </a:r>
            <a:fld id="{134C1AF8-1C6B-4961-9F97-07BF2DAF867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98545-4B79-4B0F-A21A-2A58DAB54A6C}" type="datetime3">
              <a:rPr lang="en-GB"/>
              <a:pPr/>
              <a:t>5 January, 2011</a:t>
            </a:fld>
            <a:r>
              <a:rPr lang="en-GB"/>
              <a:t> - </a:t>
            </a:r>
            <a:fld id="{3695D586-6F72-4C7A-9C81-1E6450BCF8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98545-4B79-4B0F-A21A-2A58DAB54A6C}" type="datetime3">
              <a:rPr lang="en-GB"/>
              <a:pPr/>
              <a:t>5 January, 2011</a:t>
            </a:fld>
            <a:r>
              <a:rPr lang="en-GB"/>
              <a:t> - </a:t>
            </a:r>
            <a:fld id="{F1752009-5C3B-44F1-B7FB-E322A64A26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98545-4B79-4B0F-A21A-2A58DAB54A6C}" type="datetime3">
              <a:rPr lang="en-GB"/>
              <a:pPr/>
              <a:t>5 January, 2011</a:t>
            </a:fld>
            <a:r>
              <a:rPr lang="en-GB"/>
              <a:t> - </a:t>
            </a:r>
            <a:fld id="{7BAD4723-8D56-4FF4-ADD8-3761995E77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98545-4B79-4B0F-A21A-2A58DAB54A6C}" type="datetime3">
              <a:rPr lang="en-GB"/>
              <a:pPr/>
              <a:t>5 January, 2011</a:t>
            </a:fld>
            <a:r>
              <a:rPr lang="en-GB"/>
              <a:t> - </a:t>
            </a:r>
            <a:fld id="{F0151F59-96C4-4DA1-AC7A-6D6002A41E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98545-4B79-4B0F-A21A-2A58DAB54A6C}" type="datetime3">
              <a:rPr lang="en-GB"/>
              <a:pPr/>
              <a:t>5 January, 2011</a:t>
            </a:fld>
            <a:r>
              <a:rPr lang="en-GB"/>
              <a:t> - </a:t>
            </a:r>
            <a:fld id="{18096589-C58C-400E-A415-915C9C7A3AF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07202-6492-4F5A-82C1-E88D25E9945C}" type="datetime3">
              <a:rPr lang="en-GB"/>
              <a:pPr/>
              <a:t>5 January, 2011</a:t>
            </a:fld>
            <a:r>
              <a:rPr lang="en-GB"/>
              <a:t> - </a:t>
            </a:r>
            <a:fld id="{A5FA717A-FCAF-499D-95F1-413A227A353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98545-4B79-4B0F-A21A-2A58DAB54A6C}" type="datetime3">
              <a:rPr lang="en-GB"/>
              <a:pPr/>
              <a:t>5 January, 2011</a:t>
            </a:fld>
            <a:r>
              <a:rPr lang="en-GB"/>
              <a:t> - </a:t>
            </a:r>
            <a:fld id="{55B56925-CCE8-410F-960B-BC726522A7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98545-4B79-4B0F-A21A-2A58DAB54A6C}" type="datetime3">
              <a:rPr lang="en-GB"/>
              <a:pPr/>
              <a:t>5 January, 2011</a:t>
            </a:fld>
            <a:r>
              <a:rPr lang="en-GB"/>
              <a:t> - </a:t>
            </a:r>
            <a:fld id="{C0FB0457-F255-4C49-9020-11953D9581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98545-4B79-4B0F-A21A-2A58DAB54A6C}" type="datetime3">
              <a:rPr lang="en-GB"/>
              <a:pPr/>
              <a:t>5 January, 2011</a:t>
            </a:fld>
            <a:r>
              <a:rPr lang="en-GB"/>
              <a:t> - </a:t>
            </a:r>
            <a:fld id="{78238538-8A04-4882-A303-39DBA7DB0C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98545-4B79-4B0F-A21A-2A58DAB54A6C}" type="datetime3">
              <a:rPr lang="en-GB"/>
              <a:pPr/>
              <a:t>5 January, 2011</a:t>
            </a:fld>
            <a:r>
              <a:rPr lang="en-GB"/>
              <a:t> - </a:t>
            </a:r>
            <a:fld id="{5DB77A52-45DA-48D2-9059-9CBCB28AA0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98545-4B79-4B0F-A21A-2A58DAB54A6C}" type="datetime3">
              <a:rPr lang="en-GB"/>
              <a:pPr/>
              <a:t>5 January, 2011</a:t>
            </a:fld>
            <a:r>
              <a:rPr lang="en-GB"/>
              <a:t> - </a:t>
            </a:r>
            <a:fld id="{0E5C8474-3C46-450C-B4E5-900A16377A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98545-4B79-4B0F-A21A-2A58DAB54A6C}" type="datetime3">
              <a:rPr lang="en-GB"/>
              <a:pPr/>
              <a:t>5 January, 2011</a:t>
            </a:fld>
            <a:r>
              <a:rPr lang="en-GB"/>
              <a:t> - </a:t>
            </a:r>
            <a:fld id="{2928BC15-64B4-4516-8B04-E98FDCCF4A5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2225"/>
            <a:ext cx="7200900" cy="1062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240213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68413"/>
            <a:ext cx="4241800" cy="2084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505200"/>
            <a:ext cx="4241800" cy="2084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F3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IE">
              <a:solidFill>
                <a:srgbClr val="FFFFFF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1AE2E1-CF0D-4428-AAAD-12B628781E82}" type="datetime1">
              <a:rPr lang="en-GB"/>
              <a:pPr/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2F3B1-2C4D-4A96-909B-114686043D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4C16AD-EC05-442B-ABCE-2CAA3BA4A7D6}" type="datetime1">
              <a:rPr lang="en-GB"/>
              <a:pPr/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31B29-9A37-4309-9D9C-03D05E49C4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07202-6492-4F5A-82C1-E88D25E9945C}" type="datetime3">
              <a:rPr lang="en-GB"/>
              <a:pPr/>
              <a:t>5 January, 2011</a:t>
            </a:fld>
            <a:r>
              <a:rPr lang="en-GB"/>
              <a:t> - </a:t>
            </a:r>
            <a:fld id="{B041F1E1-C75D-47F1-8983-B1AD091494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B9B08D-6129-4E1F-9266-593EF9A6A39D}" type="datetime1">
              <a:rPr lang="en-GB"/>
              <a:pPr/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1FDD0-DD48-419F-886D-2E7DEBB122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05A63-7ED8-4130-94BB-F21D9A46E431}" type="datetime1">
              <a:rPr lang="en-GB"/>
              <a:pPr/>
              <a:t>05/01/2011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1D1DA-E928-4246-B2E8-BE054D87CE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CFBE8-972F-408C-8B7E-520232133B3C}" type="datetime1">
              <a:rPr lang="en-GB"/>
              <a:pPr/>
              <a:t>05/01/2011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47FCB-C7B3-4AE2-9373-25D2594DD2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2441A7-8203-4974-94EC-6D4DD18299C6}" type="datetime1">
              <a:rPr lang="en-GB"/>
              <a:pPr/>
              <a:t>05/01/2011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23321-0EB5-48B6-9A84-506F34C6E34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FB1F68-8A17-4CA1-9309-32BD5156A002}" type="datetime1">
              <a:rPr lang="en-GB"/>
              <a:pPr/>
              <a:t>05/01/2011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D050B-027F-4342-B978-B4050074F8E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64309-2228-4B4F-BCC1-36B480113451}" type="datetime1">
              <a:rPr lang="en-GB"/>
              <a:pPr/>
              <a:t>05/01/2011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97B5D-955D-4C94-9BD7-DE31141C11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127B64-ADA1-474B-AFD3-82D117882D5F}" type="datetime1">
              <a:rPr lang="en-GB"/>
              <a:pPr/>
              <a:t>05/01/2011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389DC-03AA-4E7D-9531-E1E1A29059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DA457-279C-45A5-97B8-CA33BBB9F9AC}" type="datetime1">
              <a:rPr lang="en-GB"/>
              <a:pPr/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B8792-3F7F-44EA-B134-10147D4FE2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E955E-2CE8-449C-940D-966C1804D4DC}" type="datetime1">
              <a:rPr lang="en-GB"/>
              <a:pPr/>
              <a:t>05/01/2011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6AE4A-E131-4BFC-810F-16C5425774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07202-6492-4F5A-82C1-E88D25E9945C}" type="datetime3">
              <a:rPr lang="en-GB"/>
              <a:pPr/>
              <a:t>5 January, 2011</a:t>
            </a:fld>
            <a:r>
              <a:rPr lang="en-GB"/>
              <a:t> - </a:t>
            </a:r>
            <a:fld id="{D42991AE-D085-4C5D-947D-227C51053D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07202-6492-4F5A-82C1-E88D25E9945C}" type="datetime3">
              <a:rPr lang="en-GB"/>
              <a:pPr/>
              <a:t>5 January, 2011</a:t>
            </a:fld>
            <a:r>
              <a:rPr lang="en-GB"/>
              <a:t> - </a:t>
            </a:r>
            <a:fld id="{AC0592E4-6C8F-4FF1-A168-720ECD5DB3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07202-6492-4F5A-82C1-E88D25E9945C}" type="datetime3">
              <a:rPr lang="en-GB"/>
              <a:pPr/>
              <a:t>5 January, 2011</a:t>
            </a:fld>
            <a:r>
              <a:rPr lang="en-GB"/>
              <a:t> - </a:t>
            </a:r>
            <a:fld id="{0E69C10A-00FA-42A3-A9B6-BAA78381873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07202-6492-4F5A-82C1-E88D25E9945C}" type="datetime3">
              <a:rPr lang="en-GB"/>
              <a:pPr/>
              <a:t>5 January, 2011</a:t>
            </a:fld>
            <a:r>
              <a:rPr lang="en-GB"/>
              <a:t> - </a:t>
            </a:r>
            <a:fld id="{B8D32DF5-85D1-43D4-9652-AA7B7CE9266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5479" name="Picture 1" descr="coral image2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 rot="16200000">
            <a:off x="110331" y="6071394"/>
            <a:ext cx="1214438" cy="16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</a:pPr>
            <a:r>
              <a:rPr lang="de-CH" sz="600"/>
              <a:t>© Cat Holloway / WWF-Canon</a:t>
            </a:r>
            <a:endParaRPr lang="en-GB" sz="600"/>
          </a:p>
        </p:txBody>
      </p:sp>
      <p:sp>
        <p:nvSpPr>
          <p:cNvPr id="105497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545263"/>
            <a:ext cx="1439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12D07202-6492-4F5A-82C1-E88D25E9945C}" type="datetime3">
              <a:rPr lang="en-GB"/>
              <a:pPr/>
              <a:t>5 January, 2011</a:t>
            </a:fld>
            <a:r>
              <a:rPr lang="en-GB"/>
              <a:t> - </a:t>
            </a:r>
            <a:fld id="{3C568317-341D-40B0-A798-9B76E62A555A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5498" name="Picture 13" descr="master panda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5" name="Picture 13" descr="tre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4150" y="106363"/>
            <a:ext cx="8815388" cy="661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10" name="Text Box 22"/>
          <p:cNvSpPr txBox="1">
            <a:spLocks noChangeArrowheads="1"/>
          </p:cNvSpPr>
          <p:nvPr/>
        </p:nvSpPr>
        <p:spPr bwMode="auto">
          <a:xfrm rot="16200000">
            <a:off x="-520700" y="6080125"/>
            <a:ext cx="1270000" cy="16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3893"/>
              </a:buClr>
            </a:pPr>
            <a:r>
              <a:rPr lang="de-CH" sz="600"/>
              <a:t>© Edward Parker / WWF-Canon</a:t>
            </a:r>
            <a:endParaRPr lang="en-GB" sz="60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413500"/>
            <a:ext cx="1439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5 August 2010 - </a:t>
            </a:r>
            <a:fld id="{32DBFD95-EF29-4CBC-9008-EE8285A6FC3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7000" y="0"/>
            <a:ext cx="901700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27000" cy="6858000"/>
          </a:xfrm>
          <a:prstGeom prst="rect">
            <a:avLst/>
          </a:prstGeom>
          <a:solidFill>
            <a:srgbClr val="F3F2E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71575" y="6261100"/>
            <a:ext cx="761682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5000" y="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5000" y="6667500"/>
            <a:ext cx="8509000" cy="190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8978900" y="0"/>
            <a:ext cx="2111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/>
          </a:p>
        </p:txBody>
      </p:sp>
      <p:pic>
        <p:nvPicPr>
          <p:cNvPr id="44058" name="Picture 13" descr="master panda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278563"/>
            <a:ext cx="1439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9F034CB5-7DD1-4724-8A15-08DFF84FEE3E}" type="datetime3">
              <a:rPr lang="en-GB"/>
              <a:pPr/>
              <a:t>5 January, 2011</a:t>
            </a:fld>
            <a:r>
              <a:rPr lang="en-GB"/>
              <a:t> - </a:t>
            </a:r>
            <a:fld id="{B1322798-F310-4740-A9FC-EED7223F7C4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1" r:id="rId8"/>
    <p:sldLayoutId id="2147483695" r:id="rId9"/>
    <p:sldLayoutId id="2147483696" r:id="rId10"/>
    <p:sldLayoutId id="2147483697" r:id="rId11"/>
    <p:sldLayoutId id="2147483698" r:id="rId12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441325" y="6451600"/>
            <a:ext cx="8385175" cy="1588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3918" name="Picture 14" descr="master panda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114300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0" y="0"/>
            <a:ext cx="107950" cy="6858000"/>
          </a:xfrm>
          <a:prstGeom prst="rect">
            <a:avLst/>
          </a:prstGeom>
          <a:solidFill>
            <a:srgbClr val="7CC8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92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4750" y="6453188"/>
            <a:ext cx="1439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94098545-4B79-4B0F-A21A-2A58DAB54A6C}" type="datetime3">
              <a:rPr lang="en-GB"/>
              <a:pPr/>
              <a:t>5 January, 2011</a:t>
            </a:fld>
            <a:r>
              <a:rPr lang="en-GB"/>
              <a:t> - </a:t>
            </a:r>
            <a:fld id="{D6F526A8-290D-4042-838D-2325AB30B77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22" r:id="rId12"/>
    <p:sldLayoutId id="2147483723" r:id="rId13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291588C-9078-4B21-A12E-5C2A5773505E}" type="datetime1">
              <a:rPr lang="en-GB"/>
              <a:pPr/>
              <a:t>05/01/2011</a:t>
            </a:fld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2119D8-753D-4BB6-B3D3-9AC322CFC33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1.xml"/><Relationship Id="rId1" Type="http://schemas.openxmlformats.org/officeDocument/2006/relationships/audio" Target="../media/audio10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1.xml"/><Relationship Id="rId1" Type="http://schemas.openxmlformats.org/officeDocument/2006/relationships/audio" Target="../media/audio11.wav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audio12.wav"/><Relationship Id="rId1" Type="http://schemas.openxmlformats.org/officeDocument/2006/relationships/tags" Target="../tags/tag4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audio13.wav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7.xml"/><Relationship Id="rId1" Type="http://schemas.openxmlformats.org/officeDocument/2006/relationships/audio" Target="../media/audio14.wav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6.xml"/><Relationship Id="rId1" Type="http://schemas.openxmlformats.org/officeDocument/2006/relationships/audio" Target="../media/audio4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audio5.wav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1.xml"/><Relationship Id="rId1" Type="http://schemas.openxmlformats.org/officeDocument/2006/relationships/audio" Target="../media/audio6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audio" Target="../media/audio7.wav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8.xml"/><Relationship Id="rId1" Type="http://schemas.openxmlformats.org/officeDocument/2006/relationships/audio" Target="../media/audio8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audio9.wav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99050" y="1340768"/>
            <a:ext cx="3155950" cy="3859882"/>
          </a:xfrm>
          <a:prstGeom prst="rect">
            <a:avLst/>
          </a:prstGeom>
          <a:solidFill>
            <a:srgbClr val="102759">
              <a:alpha val="4117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076056" y="1340768"/>
            <a:ext cx="3155950" cy="1587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76056" y="1340768"/>
            <a:ext cx="3155950" cy="1588"/>
          </a:xfrm>
          <a:prstGeom prst="line">
            <a:avLst/>
          </a:prstGeom>
          <a:ln w="1270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6"/>
          <p:cNvCxnSpPr/>
          <p:nvPr/>
        </p:nvCxnSpPr>
        <p:spPr>
          <a:xfrm>
            <a:off x="5135563" y="4491038"/>
            <a:ext cx="2921000" cy="1587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799" name="Text Placeholder 12"/>
          <p:cNvSpPr txBox="1">
            <a:spLocks/>
          </p:cNvSpPr>
          <p:nvPr/>
        </p:nvSpPr>
        <p:spPr bwMode="auto">
          <a:xfrm>
            <a:off x="5148263" y="4494213"/>
            <a:ext cx="31559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en-GB" sz="1400" dirty="0">
                <a:solidFill>
                  <a:schemeClr val="bg1"/>
                </a:solidFill>
              </a:rPr>
              <a:t>CC NET Coaches Rally, </a:t>
            </a:r>
            <a:endParaRPr lang="en-GB" sz="1400" dirty="0" smtClean="0">
              <a:solidFill>
                <a:schemeClr val="bg1"/>
              </a:solidFill>
            </a:endParaRP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en-GB" sz="1400" dirty="0" smtClean="0">
                <a:solidFill>
                  <a:schemeClr val="bg1"/>
                </a:solidFill>
              </a:rPr>
              <a:t>16 </a:t>
            </a:r>
            <a:r>
              <a:rPr lang="en-GB" sz="1400" dirty="0">
                <a:solidFill>
                  <a:schemeClr val="bg1"/>
                </a:solidFill>
              </a:rPr>
              <a:t>November 2010, Santa Cruz, USA</a:t>
            </a:r>
          </a:p>
        </p:txBody>
      </p:sp>
      <p:sp>
        <p:nvSpPr>
          <p:cNvPr id="117800" name="Title 1"/>
          <p:cNvSpPr txBox="1">
            <a:spLocks/>
          </p:cNvSpPr>
          <p:nvPr/>
        </p:nvSpPr>
        <p:spPr bwMode="auto">
          <a:xfrm>
            <a:off x="5132388" y="1785938"/>
            <a:ext cx="31591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>
              <a:lnSpc>
                <a:spcPct val="90000"/>
              </a:lnSpc>
            </a:pPr>
            <a:r>
              <a:rPr lang="en-GB" sz="3200" b="1" dirty="0">
                <a:solidFill>
                  <a:schemeClr val="bg1"/>
                </a:solidFill>
              </a:rPr>
              <a:t>Conservation Coaches and the Global Conservation Agenda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17801" name="Subtitle 2"/>
          <p:cNvSpPr txBox="1">
            <a:spLocks/>
          </p:cNvSpPr>
          <p:nvPr/>
        </p:nvSpPr>
        <p:spPr bwMode="auto">
          <a:xfrm>
            <a:off x="5111750" y="3535363"/>
            <a:ext cx="31559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Font typeface="Arial" charset="0"/>
              <a:buNone/>
            </a:pPr>
            <a:endParaRPr lang="en-GB" sz="1600" dirty="0" smtClean="0">
              <a:solidFill>
                <a:srgbClr val="F3F2E9"/>
              </a:solidFill>
            </a:endParaRP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en-GB" sz="1600" dirty="0" smtClean="0">
                <a:solidFill>
                  <a:srgbClr val="F3F2E9"/>
                </a:solidFill>
              </a:rPr>
              <a:t>PJ Stephenson</a:t>
            </a:r>
            <a:endParaRPr lang="en-GB" sz="1600" dirty="0">
              <a:solidFill>
                <a:srgbClr val="F3F2E9"/>
              </a:solidFill>
            </a:endParaRPr>
          </a:p>
          <a:p>
            <a:pPr defTabSz="457200">
              <a:spcBef>
                <a:spcPct val="20000"/>
              </a:spcBef>
              <a:buFont typeface="Arial" charset="0"/>
              <a:buNone/>
            </a:pPr>
            <a:r>
              <a:rPr lang="en-GB" sz="1600" dirty="0" smtClean="0">
                <a:solidFill>
                  <a:srgbClr val="F3F2E9"/>
                </a:solidFill>
              </a:rPr>
              <a:t>WWF International</a:t>
            </a:r>
            <a:endParaRPr lang="en-GB" sz="1600" dirty="0">
              <a:solidFill>
                <a:srgbClr val="F3F2E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8064" y="3717032"/>
            <a:ext cx="2921000" cy="1588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J Stephenson Conservati273.wav">
            <a:hlinkClick r:id="" action="ppaction://media"/>
          </p:cNvPr>
          <p:cNvPicPr>
            <a:picLocks noRot="1" noChangeAspect="1"/>
          </p:cNvPicPr>
          <p:nvPr>
            <a:wavAudioFile r:embed="rId1" name="PJ Stephenson Conservati273.wav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Title 1"/>
          <p:cNvSpPr txBox="1">
            <a:spLocks/>
          </p:cNvSpPr>
          <p:nvPr/>
        </p:nvSpPr>
        <p:spPr bwMode="auto">
          <a:xfrm>
            <a:off x="606425" y="1519238"/>
            <a:ext cx="5621759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GB" sz="2500" b="1" dirty="0" smtClean="0">
                <a:solidFill>
                  <a:srgbClr val="008BC0"/>
                </a:solidFill>
              </a:rPr>
              <a:t>WWF’s 2020 Footprint Goal</a:t>
            </a:r>
            <a:endParaRPr lang="en-GB" sz="2500" b="1" dirty="0">
              <a:solidFill>
                <a:srgbClr val="008BC0"/>
              </a:solidFill>
            </a:endParaRPr>
          </a:p>
          <a:p>
            <a:pPr defTabSz="457200"/>
            <a:endParaRPr lang="en-US" sz="2500" dirty="0">
              <a:solidFill>
                <a:srgbClr val="008B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1560" y="2276872"/>
            <a:ext cx="82200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91" name="Title 1"/>
          <p:cNvSpPr txBox="1">
            <a:spLocks/>
          </p:cNvSpPr>
          <p:nvPr/>
        </p:nvSpPr>
        <p:spPr bwMode="auto">
          <a:xfrm>
            <a:off x="606425" y="2476500"/>
            <a:ext cx="7267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000" i="1" dirty="0" smtClean="0">
              <a:latin typeface="Times New Roman" pitchFamily="18" charset="0"/>
            </a:endParaRPr>
          </a:p>
          <a:p>
            <a:r>
              <a:rPr lang="en-GB" sz="2000" dirty="0" smtClean="0">
                <a:latin typeface="+mn-lt"/>
              </a:rPr>
              <a:t>By 2020, humanity’s global footprint falls below its 2000 level and continues its downward trend, specifically in the areas of:</a:t>
            </a:r>
          </a:p>
          <a:p>
            <a:endParaRPr lang="en-US" sz="2000" dirty="0" smtClean="0">
              <a:latin typeface="+mn-lt"/>
            </a:endParaRPr>
          </a:p>
          <a:p>
            <a:pPr lvl="1">
              <a:buClr>
                <a:schemeClr val="tx1"/>
              </a:buClr>
              <a:buFontTx/>
              <a:buChar char="-"/>
            </a:pPr>
            <a:r>
              <a:rPr lang="en-GB" sz="2000" dirty="0" smtClean="0">
                <a:latin typeface="+mn-lt"/>
              </a:rPr>
              <a:t> Energy / carbon footprint</a:t>
            </a:r>
          </a:p>
          <a:p>
            <a:pPr lvl="1">
              <a:buClr>
                <a:schemeClr val="tx1"/>
              </a:buClr>
              <a:buFontTx/>
              <a:buChar char="-"/>
            </a:pPr>
            <a:endParaRPr lang="en-GB" sz="2000" dirty="0" smtClean="0">
              <a:latin typeface="+mn-lt"/>
            </a:endParaRPr>
          </a:p>
          <a:p>
            <a:pPr lvl="1">
              <a:buClr>
                <a:schemeClr val="tx1"/>
              </a:buClr>
              <a:buFontTx/>
              <a:buChar char="-"/>
            </a:pPr>
            <a:r>
              <a:rPr lang="en-GB" sz="2000" dirty="0" smtClean="0">
                <a:latin typeface="+mn-lt"/>
              </a:rPr>
              <a:t> Commodities (crops, meat, fish and wood) footprints </a:t>
            </a:r>
          </a:p>
          <a:p>
            <a:pPr lvl="1">
              <a:buClr>
                <a:schemeClr val="tx1"/>
              </a:buClr>
              <a:buFontTx/>
              <a:buChar char="-"/>
            </a:pPr>
            <a:endParaRPr lang="en-GB" sz="2000" dirty="0" smtClean="0">
              <a:latin typeface="+mn-lt"/>
            </a:endParaRPr>
          </a:p>
          <a:p>
            <a:pPr lvl="1">
              <a:buClr>
                <a:schemeClr val="tx1"/>
              </a:buClr>
            </a:pPr>
            <a:r>
              <a:rPr lang="en-GB" sz="2000" dirty="0" smtClean="0">
                <a:latin typeface="+mn-lt"/>
              </a:rPr>
              <a:t>-  Water footprint</a:t>
            </a:r>
            <a:endParaRPr lang="en-GB" sz="2000" b="1" dirty="0" smtClean="0">
              <a:latin typeface="+mn-lt"/>
            </a:endParaRPr>
          </a:p>
          <a:p>
            <a:pPr defTabSz="457200">
              <a:lnSpc>
                <a:spcPts val="2500"/>
              </a:lnSpc>
            </a:pPr>
            <a:endParaRPr lang="en-US" sz="1900" dirty="0" smtClean="0">
              <a:solidFill>
                <a:srgbClr val="262626"/>
              </a:solidFill>
            </a:endParaRPr>
          </a:p>
        </p:txBody>
      </p:sp>
      <p:sp>
        <p:nvSpPr>
          <p:cNvPr id="24592" name="Title 1"/>
          <p:cNvSpPr txBox="1">
            <a:spLocks/>
          </p:cNvSpPr>
          <p:nvPr/>
        </p:nvSpPr>
        <p:spPr bwMode="auto">
          <a:xfrm>
            <a:off x="5549900" y="257175"/>
            <a:ext cx="33528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endParaRPr lang="en-GB" sz="1400" b="1" dirty="0">
              <a:solidFill>
                <a:srgbClr val="0D0D0D"/>
              </a:solidFill>
            </a:endParaRPr>
          </a:p>
        </p:txBody>
      </p:sp>
      <p:sp>
        <p:nvSpPr>
          <p:cNvPr id="24593" name="Title 1"/>
          <p:cNvSpPr txBox="1">
            <a:spLocks/>
          </p:cNvSpPr>
          <p:nvPr/>
        </p:nvSpPr>
        <p:spPr bwMode="auto">
          <a:xfrm>
            <a:off x="327025" y="6511925"/>
            <a:ext cx="21621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z="800" dirty="0">
              <a:solidFill>
                <a:srgbClr val="404040"/>
              </a:solidFill>
            </a:endParaRPr>
          </a:p>
        </p:txBody>
      </p:sp>
      <p:pic>
        <p:nvPicPr>
          <p:cNvPr id="9" name="PJ Stephenson Conservati302.wav">
            <a:hlinkClick r:id="" action="ppaction://media"/>
          </p:cNvPr>
          <p:cNvPicPr>
            <a:picLocks noRot="1" noChangeAspect="1"/>
          </p:cNvPicPr>
          <p:nvPr>
            <a:wavAudioFile r:embed="rId1" name="PJ Stephenson Conservati302.wav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West africa worksh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6904" y="502920"/>
            <a:ext cx="3901440" cy="2926080"/>
          </a:xfrm>
          <a:prstGeom prst="rect">
            <a:avLst/>
          </a:prstGeom>
        </p:spPr>
      </p:pic>
      <p:pic>
        <p:nvPicPr>
          <p:cNvPr id="4" name="Picture 3" descr="Al facilitating Malaysia 2008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650031"/>
            <a:ext cx="3253750" cy="2443265"/>
          </a:xfrm>
          <a:prstGeom prst="rect">
            <a:avLst/>
          </a:prstGeom>
        </p:spPr>
      </p:pic>
      <p:pic>
        <p:nvPicPr>
          <p:cNvPr id="5" name="Content Placeholder 4" descr="PPMS_Feb2010_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212976"/>
            <a:ext cx="3884249" cy="2913187"/>
          </a:xfrm>
          <a:prstGeom prst="rect">
            <a:avLst/>
          </a:prstGeom>
        </p:spPr>
      </p:pic>
      <p:pic>
        <p:nvPicPr>
          <p:cNvPr id="8" name="PJ Stephenson Conservati304.wav">
            <a:hlinkClick r:id="" action="ppaction://media"/>
          </p:cNvPr>
          <p:cNvPicPr>
            <a:picLocks noRot="1" noChangeAspect="1"/>
          </p:cNvPicPr>
          <p:nvPr>
            <a:wavAudioFile r:embed="rId1" name="PJ Stephenson Conservati304.wav"/>
          </p:nvPr>
        </p:nvPicPr>
        <p:blipFill>
          <a:blip r:embed="rId7" cstate="print"/>
          <a:stretch>
            <a:fillRect/>
          </a:stretch>
        </p:blipFill>
        <p:spPr>
          <a:xfrm>
            <a:off x="81724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Title 1"/>
          <p:cNvSpPr txBox="1">
            <a:spLocks/>
          </p:cNvSpPr>
          <p:nvPr/>
        </p:nvSpPr>
        <p:spPr bwMode="auto">
          <a:xfrm>
            <a:off x="611560" y="1052736"/>
            <a:ext cx="4181599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GB" sz="2500" b="1" dirty="0" smtClean="0">
                <a:solidFill>
                  <a:srgbClr val="008BC0"/>
                </a:solidFill>
              </a:rPr>
              <a:t>The role of coaches: addressing the challenges</a:t>
            </a:r>
            <a:endParaRPr lang="en-US" sz="2500" b="1" dirty="0">
              <a:solidFill>
                <a:srgbClr val="008B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1560" y="1988840"/>
            <a:ext cx="82200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91" name="Title 1"/>
          <p:cNvSpPr txBox="1">
            <a:spLocks/>
          </p:cNvSpPr>
          <p:nvPr/>
        </p:nvSpPr>
        <p:spPr bwMode="auto">
          <a:xfrm>
            <a:off x="606425" y="1844824"/>
            <a:ext cx="72675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ts val="2500"/>
              </a:lnSpc>
            </a:pPr>
            <a:endParaRPr lang="en-US" sz="1900" dirty="0" smtClean="0">
              <a:solidFill>
                <a:srgbClr val="262626"/>
              </a:solidFill>
            </a:endParaRPr>
          </a:p>
          <a:p>
            <a:r>
              <a:rPr lang="en-GB" sz="1900" dirty="0" smtClean="0"/>
              <a:t>Solid </a:t>
            </a:r>
            <a:r>
              <a:rPr lang="en-GB" sz="1900" dirty="0"/>
              <a:t>planning and programme design to ensure success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GB" sz="1900" dirty="0"/>
              <a:t>Ensure root causes are </a:t>
            </a:r>
            <a:r>
              <a:rPr lang="en-GB" sz="1900" dirty="0" smtClean="0"/>
              <a:t>addressed (conceptual </a:t>
            </a:r>
            <a:r>
              <a:rPr lang="en-GB" sz="1900" dirty="0"/>
              <a:t>models)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GB" sz="1900" dirty="0" smtClean="0"/>
              <a:t>Factor in climate change adaptation and socio-political drivers to programme design</a:t>
            </a:r>
          </a:p>
          <a:p>
            <a:pPr marL="622300" lvl="1" indent="-165100">
              <a:buFont typeface="Arial" pitchFamily="34" charset="0"/>
              <a:buChar char="•"/>
            </a:pPr>
            <a:r>
              <a:rPr lang="en-GB" sz="1900" dirty="0" smtClean="0"/>
              <a:t>Ensure conservation at scale </a:t>
            </a:r>
            <a:endParaRPr lang="en-GB" sz="1900" dirty="0"/>
          </a:p>
          <a:p>
            <a:pPr marL="622300" lvl="1" indent="-165100">
              <a:buFont typeface="Arial" pitchFamily="34" charset="0"/>
              <a:buChar char="•"/>
            </a:pPr>
            <a:r>
              <a:rPr lang="en-GB" sz="1900" dirty="0"/>
              <a:t>Engage stakeholders </a:t>
            </a:r>
          </a:p>
          <a:p>
            <a:r>
              <a:rPr lang="en-GB" sz="1900" dirty="0"/>
              <a:t> </a:t>
            </a:r>
          </a:p>
          <a:p>
            <a:pPr marL="266700" indent="-266700"/>
            <a:r>
              <a:rPr lang="en-GB" sz="1900" dirty="0" smtClean="0"/>
              <a:t>Demonstrate </a:t>
            </a:r>
            <a:r>
              <a:rPr lang="en-GB" sz="1900" dirty="0"/>
              <a:t>impact and value of conservation work </a:t>
            </a:r>
            <a:endParaRPr lang="en-GB" sz="1900" dirty="0" smtClean="0"/>
          </a:p>
          <a:p>
            <a:pPr marL="723900" lvl="1" indent="-266700">
              <a:buFont typeface="Arial" pitchFamily="34" charset="0"/>
              <a:buChar char="•"/>
            </a:pPr>
            <a:r>
              <a:rPr lang="en-GB" sz="1900" dirty="0" smtClean="0"/>
              <a:t>Good </a:t>
            </a:r>
            <a:r>
              <a:rPr lang="en-GB" sz="1900" dirty="0" err="1"/>
              <a:t>m&amp;e</a:t>
            </a:r>
            <a:r>
              <a:rPr lang="en-GB" sz="1900" dirty="0"/>
              <a:t> at different </a:t>
            </a:r>
            <a:r>
              <a:rPr lang="en-GB" sz="1900" dirty="0" smtClean="0"/>
              <a:t>scales (impact, </a:t>
            </a:r>
            <a:r>
              <a:rPr lang="en-GB" sz="1900" dirty="0" err="1" smtClean="0"/>
              <a:t>peformance</a:t>
            </a:r>
            <a:r>
              <a:rPr lang="en-GB" sz="1900" dirty="0" smtClean="0"/>
              <a:t>, value)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en-GB" sz="1900" dirty="0" smtClean="0"/>
              <a:t>Lesson </a:t>
            </a:r>
            <a:r>
              <a:rPr lang="en-GB" sz="1900" dirty="0"/>
              <a:t>learning and </a:t>
            </a:r>
            <a:r>
              <a:rPr lang="en-GB" sz="1900" dirty="0" smtClean="0"/>
              <a:t>sharing </a:t>
            </a:r>
          </a:p>
          <a:p>
            <a:pPr marL="723900" lvl="1" indent="-266700">
              <a:buFont typeface="Arial" pitchFamily="34" charset="0"/>
              <a:buChar char="•"/>
            </a:pPr>
            <a:r>
              <a:rPr lang="en-GB" sz="1900" dirty="0" smtClean="0"/>
              <a:t>Adaptive management to replicate successes </a:t>
            </a:r>
            <a:endParaRPr lang="en-GB" sz="1900" dirty="0"/>
          </a:p>
          <a:p>
            <a:r>
              <a:rPr lang="en-GB" sz="1900" dirty="0"/>
              <a:t> </a:t>
            </a:r>
            <a:endParaRPr lang="en-GB" sz="1900" dirty="0" smtClean="0"/>
          </a:p>
          <a:p>
            <a:r>
              <a:rPr lang="en-GB" sz="1900" dirty="0" smtClean="0"/>
              <a:t>Help </a:t>
            </a:r>
            <a:r>
              <a:rPr lang="en-GB" sz="1900" dirty="0"/>
              <a:t>keep standards relevant and applicable</a:t>
            </a:r>
          </a:p>
        </p:txBody>
      </p:sp>
      <p:sp>
        <p:nvSpPr>
          <p:cNvPr id="24592" name="Title 1"/>
          <p:cNvSpPr txBox="1">
            <a:spLocks/>
          </p:cNvSpPr>
          <p:nvPr/>
        </p:nvSpPr>
        <p:spPr bwMode="auto">
          <a:xfrm>
            <a:off x="5549900" y="257175"/>
            <a:ext cx="33528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endParaRPr lang="en-GB" sz="1400" b="1" dirty="0">
              <a:solidFill>
                <a:srgbClr val="0D0D0D"/>
              </a:solidFill>
            </a:endParaRPr>
          </a:p>
        </p:txBody>
      </p:sp>
      <p:sp>
        <p:nvSpPr>
          <p:cNvPr id="24593" name="Title 1"/>
          <p:cNvSpPr txBox="1">
            <a:spLocks/>
          </p:cNvSpPr>
          <p:nvPr/>
        </p:nvSpPr>
        <p:spPr bwMode="auto">
          <a:xfrm>
            <a:off x="327025" y="6511925"/>
            <a:ext cx="21621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z="800" dirty="0">
              <a:solidFill>
                <a:srgbClr val="404040"/>
              </a:solidFill>
            </a:endParaRPr>
          </a:p>
        </p:txBody>
      </p:sp>
      <p:pic>
        <p:nvPicPr>
          <p:cNvPr id="9" name="PJ Stephenson Conservati288.wav">
            <a:hlinkClick r:id="" action="ppaction://media"/>
          </p:cNvPr>
          <p:cNvPicPr>
            <a:picLocks noRot="1" noChangeAspect="1"/>
          </p:cNvPicPr>
          <p:nvPr>
            <a:wavAudioFile r:embed="rId2" name="PJ Stephenson Conservati288.wav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Title 1"/>
          <p:cNvSpPr txBox="1">
            <a:spLocks/>
          </p:cNvSpPr>
          <p:nvPr/>
        </p:nvSpPr>
        <p:spPr bwMode="auto">
          <a:xfrm>
            <a:off x="611560" y="1052736"/>
            <a:ext cx="4181599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GB" sz="2500" b="1" dirty="0" smtClean="0">
                <a:solidFill>
                  <a:srgbClr val="008BC0"/>
                </a:solidFill>
              </a:rPr>
              <a:t>The role of coaches: </a:t>
            </a:r>
          </a:p>
          <a:p>
            <a:pPr defTabSz="457200"/>
            <a:r>
              <a:rPr lang="en-GB" sz="2500" b="1" dirty="0" smtClean="0">
                <a:solidFill>
                  <a:srgbClr val="008BC0"/>
                </a:solidFill>
              </a:rPr>
              <a:t>two asks</a:t>
            </a:r>
            <a:endParaRPr lang="en-US" sz="2500" b="1" dirty="0">
              <a:solidFill>
                <a:srgbClr val="008B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11560" y="1988840"/>
            <a:ext cx="82200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91" name="Title 1"/>
          <p:cNvSpPr txBox="1">
            <a:spLocks/>
          </p:cNvSpPr>
          <p:nvPr/>
        </p:nvSpPr>
        <p:spPr bwMode="auto">
          <a:xfrm>
            <a:off x="606425" y="2060848"/>
            <a:ext cx="726757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ts val="2500"/>
              </a:lnSpc>
            </a:pPr>
            <a:endParaRPr lang="en-US" sz="1900" dirty="0" smtClean="0">
              <a:solidFill>
                <a:srgbClr val="262626"/>
              </a:solidFill>
            </a:endParaRPr>
          </a:p>
          <a:p>
            <a:pPr marL="457200" indent="-457200">
              <a:buAutoNum type="arabicPeriod"/>
            </a:pPr>
            <a:r>
              <a:rPr lang="en-GB" sz="1900" dirty="0" smtClean="0"/>
              <a:t>Good </a:t>
            </a:r>
            <a:r>
              <a:rPr lang="en-GB" sz="1900" b="1" dirty="0" smtClean="0"/>
              <a:t>models</a:t>
            </a:r>
            <a:r>
              <a:rPr lang="en-GB" sz="1900" dirty="0" smtClean="0"/>
              <a:t> of best practice, especially for strategic plans and monitoring systems, and projects that follow standards through the whole cycle</a:t>
            </a:r>
          </a:p>
          <a:p>
            <a:pPr marL="457200" indent="-457200">
              <a:buAutoNum type="arabicPeriod"/>
            </a:pPr>
            <a:endParaRPr lang="en-GB" sz="1900" dirty="0" smtClean="0"/>
          </a:p>
          <a:p>
            <a:pPr marL="457200" indent="-457200">
              <a:buAutoNum type="arabicPeriod"/>
            </a:pPr>
            <a:r>
              <a:rPr lang="en-GB" sz="1900" dirty="0" smtClean="0"/>
              <a:t>More </a:t>
            </a:r>
            <a:r>
              <a:rPr lang="en-GB" sz="1900" b="1" dirty="0" smtClean="0"/>
              <a:t>evidence</a:t>
            </a:r>
            <a:r>
              <a:rPr lang="en-GB" sz="1900" dirty="0" smtClean="0"/>
              <a:t> of what we know: better practice leads to better conservation</a:t>
            </a:r>
            <a:endParaRPr lang="en-GB" sz="1900" dirty="0"/>
          </a:p>
        </p:txBody>
      </p:sp>
      <p:sp>
        <p:nvSpPr>
          <p:cNvPr id="24592" name="Title 1"/>
          <p:cNvSpPr txBox="1">
            <a:spLocks/>
          </p:cNvSpPr>
          <p:nvPr/>
        </p:nvSpPr>
        <p:spPr bwMode="auto">
          <a:xfrm>
            <a:off x="5549900" y="257175"/>
            <a:ext cx="33528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endParaRPr lang="en-GB" sz="1400" b="1" dirty="0">
              <a:solidFill>
                <a:srgbClr val="0D0D0D"/>
              </a:solidFill>
            </a:endParaRPr>
          </a:p>
        </p:txBody>
      </p:sp>
      <p:sp>
        <p:nvSpPr>
          <p:cNvPr id="24593" name="Title 1"/>
          <p:cNvSpPr txBox="1">
            <a:spLocks/>
          </p:cNvSpPr>
          <p:nvPr/>
        </p:nvSpPr>
        <p:spPr bwMode="auto">
          <a:xfrm>
            <a:off x="327025" y="6511925"/>
            <a:ext cx="21621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z="800" dirty="0">
              <a:solidFill>
                <a:srgbClr val="404040"/>
              </a:solidFill>
            </a:endParaRPr>
          </a:p>
        </p:txBody>
      </p:sp>
      <p:pic>
        <p:nvPicPr>
          <p:cNvPr id="7" name="Picture 7" descr="Dobson's shrew tenrec (Microgale dobsoni) cropp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926596" y="4221088"/>
            <a:ext cx="2856892" cy="2016224"/>
          </a:xfrm>
          <a:prstGeom prst="rect">
            <a:avLst/>
          </a:prstGeom>
          <a:noFill/>
          <a:ln/>
        </p:spPr>
      </p:pic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7884368" y="6222504"/>
            <a:ext cx="971740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tabLst>
                <a:tab pos="180975" algn="l"/>
                <a:tab pos="539750" algn="l"/>
                <a:tab pos="900113" algn="l"/>
                <a:tab pos="1260475" algn="l"/>
                <a:tab pos="1620838" algn="l"/>
                <a:tab pos="1981200" algn="l"/>
              </a:tabLst>
            </a:pPr>
            <a:r>
              <a:rPr lang="en-US" sz="900" dirty="0" smtClean="0">
                <a:latin typeface="Times New Roman" pitchFamily="18" charset="0"/>
              </a:rPr>
              <a:t>© </a:t>
            </a:r>
            <a:r>
              <a:rPr lang="en-US" sz="900" dirty="0">
                <a:latin typeface="Times New Roman" pitchFamily="18" charset="0"/>
              </a:rPr>
              <a:t>PJ Stephenson</a:t>
            </a:r>
            <a:endParaRPr lang="en-GB" sz="900" dirty="0">
              <a:latin typeface="Times New Roman" pitchFamily="18" charset="0"/>
            </a:endParaRPr>
          </a:p>
        </p:txBody>
      </p:sp>
      <p:pic>
        <p:nvPicPr>
          <p:cNvPr id="11" name="PJ Stephenson Conservati300.wav">
            <a:hlinkClick r:id="" action="ppaction://media"/>
          </p:cNvPr>
          <p:cNvPicPr>
            <a:picLocks noRot="1" noChangeAspect="1"/>
          </p:cNvPicPr>
          <p:nvPr>
            <a:wavAudioFile r:embed="rId2" name="PJ Stephenson Conservati300.wav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7659688" y="6651625"/>
            <a:ext cx="992187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defTabSz="914400" eaLnBrk="0" hangingPunct="0">
              <a:tabLst>
                <a:tab pos="180975" algn="l"/>
                <a:tab pos="539750" algn="l"/>
                <a:tab pos="900113" algn="l"/>
                <a:tab pos="1260475" algn="l"/>
                <a:tab pos="1620838" algn="l"/>
                <a:tab pos="1981200" algn="l"/>
              </a:tabLst>
            </a:pPr>
            <a:r>
              <a:rPr lang="en-GB" sz="900">
                <a:latin typeface="Times New Roman" pitchFamily="18" charset="0"/>
              </a:rPr>
              <a:t> </a:t>
            </a:r>
            <a:r>
              <a:rPr lang="en-US" sz="900">
                <a:latin typeface="Times New Roman" pitchFamily="18" charset="0"/>
              </a:rPr>
              <a:t>© PJ Stephenson</a:t>
            </a:r>
            <a:endParaRPr lang="en-GB" sz="900">
              <a:latin typeface="Times New Roman" pitchFamily="18" charset="0"/>
            </a:endParaRPr>
          </a:p>
        </p:txBody>
      </p:sp>
      <p:pic>
        <p:nvPicPr>
          <p:cNvPr id="96260" name="Picture 4" descr="DSC_1651 black redstart tight cr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" y="-276225"/>
            <a:ext cx="9753600" cy="7562850"/>
          </a:xfrm>
          <a:prstGeom prst="rect">
            <a:avLst/>
          </a:prstGeom>
          <a:noFill/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03188" y="6600825"/>
            <a:ext cx="992187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defTabSz="914400" eaLnBrk="0" hangingPunct="0">
              <a:tabLst>
                <a:tab pos="180975" algn="l"/>
                <a:tab pos="539750" algn="l"/>
                <a:tab pos="900113" algn="l"/>
                <a:tab pos="1260475" algn="l"/>
                <a:tab pos="1620838" algn="l"/>
                <a:tab pos="1981200" algn="l"/>
              </a:tabLst>
            </a:pPr>
            <a:r>
              <a:rPr lang="en-GB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© PJ Stephenson</a:t>
            </a:r>
            <a:endParaRPr lang="en-GB" sz="9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" name="PJ Stephenson Conservati299.wav">
            <a:hlinkClick r:id="" action="ppaction://media"/>
          </p:cNvPr>
          <p:cNvPicPr>
            <a:picLocks noRot="1" noChangeAspect="1"/>
          </p:cNvPicPr>
          <p:nvPr>
            <a:wavAudioFile r:embed="rId1" name="PJ Stephenson Conservati299.wav"/>
          </p:nvPr>
        </p:nvPicPr>
        <p:blipFill>
          <a:blip r:embed="rId5" cstate="print"/>
          <a:stretch>
            <a:fillRect/>
          </a:stretch>
        </p:blipFill>
        <p:spPr>
          <a:xfrm>
            <a:off x="91440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62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27584" y="404664"/>
            <a:ext cx="3406775" cy="5175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GB" sz="2500" dirty="0" smtClean="0"/>
              <a:t>Global Trends</a:t>
            </a:r>
            <a:endParaRPr lang="en-GB" sz="2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98500" y="931863"/>
            <a:ext cx="8001000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827584" y="1052736"/>
            <a:ext cx="3406775" cy="5175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GB" sz="1500" b="1" dirty="0">
                <a:solidFill>
                  <a:srgbClr val="404040"/>
                </a:solidFill>
              </a:rPr>
              <a:t>Global Living Planet Index (-30%)</a:t>
            </a:r>
          </a:p>
        </p:txBody>
      </p:sp>
      <p:sp>
        <p:nvSpPr>
          <p:cNvPr id="3083" name="Title 1"/>
          <p:cNvSpPr txBox="1">
            <a:spLocks/>
          </p:cNvSpPr>
          <p:nvPr/>
        </p:nvSpPr>
        <p:spPr bwMode="auto">
          <a:xfrm>
            <a:off x="5549900" y="257175"/>
            <a:ext cx="33528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lnSpc>
                <a:spcPct val="150000"/>
              </a:lnSpc>
            </a:pPr>
            <a:endParaRPr lang="en-GB" sz="1400" b="1" dirty="0" smtClean="0">
              <a:solidFill>
                <a:srgbClr val="0D0D0D"/>
              </a:solidFill>
            </a:endParaRPr>
          </a:p>
          <a:p>
            <a:pPr algn="r" defTabSz="457200">
              <a:lnSpc>
                <a:spcPct val="150000"/>
              </a:lnSpc>
            </a:pPr>
            <a:r>
              <a:rPr lang="en-GB" sz="1400" b="1" dirty="0" smtClean="0">
                <a:solidFill>
                  <a:srgbClr val="0D0D0D"/>
                </a:solidFill>
              </a:rPr>
              <a:t>Living </a:t>
            </a:r>
            <a:r>
              <a:rPr lang="en-GB" sz="1400" b="1" dirty="0">
                <a:solidFill>
                  <a:srgbClr val="0D0D0D"/>
                </a:solidFill>
              </a:rPr>
              <a:t>Planet Report 2010</a:t>
            </a:r>
            <a:endParaRPr lang="en-US" sz="1400" dirty="0">
              <a:solidFill>
                <a:srgbClr val="0D0D0D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84168" y="6381328"/>
            <a:ext cx="2881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 dirty="0"/>
              <a:t>Source: Zoological Society of London</a:t>
            </a:r>
            <a:endParaRPr lang="en-US" sz="12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27584" y="1412776"/>
            <a:ext cx="8066088" cy="4835525"/>
            <a:chOff x="158" y="908"/>
            <a:chExt cx="5081" cy="3046"/>
          </a:xfrm>
        </p:grpSpPr>
        <p:pic>
          <p:nvPicPr>
            <p:cNvPr id="3087" name="Picture 15" descr="Fig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908"/>
              <a:ext cx="5081" cy="3046"/>
            </a:xfrm>
            <a:prstGeom prst="rect">
              <a:avLst/>
            </a:prstGeom>
            <a:noFill/>
          </p:spPr>
        </p:pic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703" y="2024"/>
              <a:ext cx="4037" cy="0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J Stephenson Conservati276.wav">
            <a:hlinkClick r:id="" action="ppaction://media"/>
          </p:cNvPr>
          <p:cNvPicPr>
            <a:picLocks noRot="1" noChangeAspect="1"/>
          </p:cNvPicPr>
          <p:nvPr>
            <a:wavAudioFile r:embed="rId1" name="PJ Stephenson Conservati276.wav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27584" y="404664"/>
            <a:ext cx="3406775" cy="5175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GB" sz="2500" dirty="0" smtClean="0"/>
              <a:t>Global Trends</a:t>
            </a:r>
            <a:endParaRPr lang="en-GB" sz="2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98500" y="922338"/>
            <a:ext cx="8001000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827584" y="1052736"/>
            <a:ext cx="3406775" cy="5175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GB" sz="1500" b="1" dirty="0">
                <a:solidFill>
                  <a:srgbClr val="404040"/>
                </a:solidFill>
              </a:rPr>
              <a:t>Global Ecological Footprint</a:t>
            </a:r>
          </a:p>
        </p:txBody>
      </p:sp>
      <p:sp>
        <p:nvSpPr>
          <p:cNvPr id="8198" name="Title 1"/>
          <p:cNvSpPr txBox="1">
            <a:spLocks/>
          </p:cNvSpPr>
          <p:nvPr/>
        </p:nvSpPr>
        <p:spPr bwMode="auto">
          <a:xfrm>
            <a:off x="5549900" y="257175"/>
            <a:ext cx="33528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lnSpc>
                <a:spcPct val="150000"/>
              </a:lnSpc>
            </a:pPr>
            <a:endParaRPr lang="en-GB" sz="1400" b="1" dirty="0" smtClean="0">
              <a:solidFill>
                <a:srgbClr val="0D0D0D"/>
              </a:solidFill>
            </a:endParaRPr>
          </a:p>
          <a:p>
            <a:pPr algn="r" defTabSz="457200">
              <a:lnSpc>
                <a:spcPct val="150000"/>
              </a:lnSpc>
            </a:pPr>
            <a:r>
              <a:rPr lang="en-GB" sz="1400" b="1" dirty="0" smtClean="0">
                <a:solidFill>
                  <a:srgbClr val="0D0D0D"/>
                </a:solidFill>
              </a:rPr>
              <a:t>Living </a:t>
            </a:r>
            <a:r>
              <a:rPr lang="en-GB" sz="1400" b="1" dirty="0">
                <a:solidFill>
                  <a:srgbClr val="0D0D0D"/>
                </a:solidFill>
              </a:rPr>
              <a:t>Planet Report 2010</a:t>
            </a:r>
            <a:endParaRPr lang="en-US" sz="1400" dirty="0">
              <a:solidFill>
                <a:srgbClr val="0D0D0D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516216" y="6309320"/>
            <a:ext cx="2449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1200" dirty="0"/>
              <a:t>Source: Global Footprint Network</a:t>
            </a:r>
            <a:endParaRPr lang="en-US" sz="1200" dirty="0"/>
          </a:p>
        </p:txBody>
      </p:sp>
      <p:pic>
        <p:nvPicPr>
          <p:cNvPr id="8201" name="Picture 9" descr="Fig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12776"/>
            <a:ext cx="7704856" cy="4617636"/>
          </a:xfrm>
          <a:prstGeom prst="rect">
            <a:avLst/>
          </a:prstGeom>
          <a:noFill/>
        </p:spPr>
      </p:pic>
      <p:pic>
        <p:nvPicPr>
          <p:cNvPr id="10" name="PJ Stephenson Conservati277.wav">
            <a:hlinkClick r:id="" action="ppaction://media"/>
          </p:cNvPr>
          <p:cNvPicPr>
            <a:picLocks noRot="1" noChangeAspect="1"/>
          </p:cNvPicPr>
          <p:nvPr>
            <a:wavAudioFile r:embed="rId1" name="PJ Stephenson Conservati277.wav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27" name="Picture 3" descr="Coal fired power stn Germany HI_1137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87450" y="209875"/>
            <a:ext cx="4320654" cy="2859086"/>
          </a:xfrm>
          <a:noFill/>
          <a:ln/>
        </p:spPr>
      </p:pic>
      <p:pic>
        <p:nvPicPr>
          <p:cNvPr id="922634" name="Picture 10" descr="WCS 146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979712" y="3550692"/>
            <a:ext cx="4175125" cy="2614612"/>
          </a:xfrm>
          <a:noFill/>
          <a:ln/>
        </p:spPr>
      </p:pic>
      <p:pic>
        <p:nvPicPr>
          <p:cNvPr id="922637" name="Picture 13" descr="Confiscated ivory in Kenya Michel Gunther1358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444208" y="252659"/>
            <a:ext cx="2596703" cy="4040437"/>
          </a:xfrm>
          <a:noFill/>
          <a:ln/>
        </p:spPr>
      </p:pic>
      <p:sp>
        <p:nvSpPr>
          <p:cNvPr id="5" name="Rectangle 4"/>
          <p:cNvSpPr/>
          <p:nvPr/>
        </p:nvSpPr>
        <p:spPr>
          <a:xfrm>
            <a:off x="1115616" y="2780928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dirty="0" smtClean="0"/>
          </a:p>
          <a:p>
            <a:r>
              <a:rPr lang="en-IE" sz="1000" dirty="0" smtClean="0"/>
              <a:t>© Andrew Kerr / WWF-Canon</a:t>
            </a:r>
            <a:endParaRPr lang="en-GB" sz="1000" dirty="0"/>
          </a:p>
        </p:txBody>
      </p:sp>
      <p:sp>
        <p:nvSpPr>
          <p:cNvPr id="6" name="Rectangle 5"/>
          <p:cNvSpPr/>
          <p:nvPr/>
        </p:nvSpPr>
        <p:spPr>
          <a:xfrm>
            <a:off x="1907704" y="587727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1000" dirty="0" smtClean="0"/>
              <a:t>© N.C. Turner / WWF-Canon</a:t>
            </a:r>
            <a:endParaRPr lang="en-GB" sz="1000" dirty="0"/>
          </a:p>
        </p:txBody>
      </p:sp>
      <p:sp>
        <p:nvSpPr>
          <p:cNvPr id="7" name="Rectangle 6"/>
          <p:cNvSpPr/>
          <p:nvPr/>
        </p:nvSpPr>
        <p:spPr>
          <a:xfrm>
            <a:off x="7092280" y="400506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r>
              <a:rPr lang="en-GB" sz="1000" dirty="0" smtClean="0"/>
              <a:t>© Michel </a:t>
            </a:r>
            <a:r>
              <a:rPr lang="en-GB" sz="1000" dirty="0" err="1" smtClean="0"/>
              <a:t>Gunther</a:t>
            </a:r>
            <a:r>
              <a:rPr lang="en-GB" sz="1000" dirty="0" smtClean="0"/>
              <a:t> / WWF-Canon</a:t>
            </a:r>
            <a:endParaRPr lang="en-GB" sz="1000" dirty="0"/>
          </a:p>
        </p:txBody>
      </p:sp>
      <p:pic>
        <p:nvPicPr>
          <p:cNvPr id="10" name="PJ Stephenson Conservati305.wav">
            <a:hlinkClick r:id="" action="ppaction://media"/>
          </p:cNvPr>
          <p:cNvPicPr>
            <a:picLocks noRot="1" noChangeAspect="1"/>
          </p:cNvPicPr>
          <p:nvPr>
            <a:wavAudioFile r:embed="rId1" name="PJ Stephenson Conservati305.wav"/>
          </p:nvPr>
        </p:nvPicPr>
        <p:blipFill>
          <a:blip r:embed="rId7" cstate="print"/>
          <a:stretch>
            <a:fillRect/>
          </a:stretch>
        </p:blipFill>
        <p:spPr>
          <a:xfrm>
            <a:off x="838842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Title 1"/>
          <p:cNvSpPr txBox="1">
            <a:spLocks/>
          </p:cNvSpPr>
          <p:nvPr/>
        </p:nvSpPr>
        <p:spPr bwMode="auto">
          <a:xfrm>
            <a:off x="606425" y="1519238"/>
            <a:ext cx="6557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GB" sz="2500" b="1" dirty="0" smtClean="0">
                <a:solidFill>
                  <a:srgbClr val="008BC0"/>
                </a:solidFill>
              </a:rPr>
              <a:t>Reversing the trends: tackling the drivers</a:t>
            </a:r>
            <a:endParaRPr lang="en-US" sz="2500" b="1" dirty="0">
              <a:solidFill>
                <a:srgbClr val="008B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6425" y="2474913"/>
            <a:ext cx="8220075" cy="158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91" name="Title 1"/>
          <p:cNvSpPr txBox="1">
            <a:spLocks/>
          </p:cNvSpPr>
          <p:nvPr/>
        </p:nvSpPr>
        <p:spPr bwMode="auto">
          <a:xfrm>
            <a:off x="606425" y="2132856"/>
            <a:ext cx="7267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lnSpc>
                <a:spcPts val="2500"/>
              </a:lnSpc>
            </a:pPr>
            <a:endParaRPr lang="en-US" sz="1900" dirty="0" smtClean="0">
              <a:solidFill>
                <a:srgbClr val="262626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900" dirty="0" smtClean="0"/>
              <a:t>  Climate </a:t>
            </a:r>
            <a:r>
              <a:rPr lang="en-GB" sz="1900" dirty="0"/>
              <a:t>change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900" dirty="0" smtClean="0"/>
              <a:t>  </a:t>
            </a:r>
            <a:r>
              <a:rPr lang="en-IE" sz="1900" dirty="0" smtClean="0"/>
              <a:t>Socio-political drivers</a:t>
            </a:r>
          </a:p>
          <a:p>
            <a:pPr lvl="2">
              <a:lnSpc>
                <a:spcPct val="150000"/>
              </a:lnSpc>
              <a:buFont typeface="Courier New" pitchFamily="49" charset="0"/>
              <a:buChar char="o"/>
            </a:pPr>
            <a:r>
              <a:rPr lang="en-IE" sz="1900" dirty="0" smtClean="0"/>
              <a:t> poverty; subsistence</a:t>
            </a:r>
          </a:p>
          <a:p>
            <a:pPr lvl="2">
              <a:lnSpc>
                <a:spcPct val="150000"/>
              </a:lnSpc>
              <a:buFont typeface="Courier New" pitchFamily="49" charset="0"/>
              <a:buChar char="o"/>
            </a:pPr>
            <a:r>
              <a:rPr lang="en-IE" sz="1900" dirty="0" smtClean="0"/>
              <a:t> governance; land tenure</a:t>
            </a:r>
          </a:p>
          <a:p>
            <a:pPr lvl="2">
              <a:lnSpc>
                <a:spcPct val="150000"/>
              </a:lnSpc>
              <a:buFont typeface="Courier New" pitchFamily="49" charset="0"/>
              <a:buChar char="o"/>
            </a:pPr>
            <a:r>
              <a:rPr lang="en-IE" sz="1900" dirty="0" smtClean="0"/>
              <a:t> attitudes to wildlife and human-wildlife conflict</a:t>
            </a:r>
          </a:p>
          <a:p>
            <a:pPr lvl="2">
              <a:lnSpc>
                <a:spcPct val="150000"/>
              </a:lnSpc>
              <a:buFont typeface="Courier New" pitchFamily="49" charset="0"/>
              <a:buChar char="o"/>
            </a:pPr>
            <a:r>
              <a:rPr lang="en-IE" sz="1900" dirty="0" smtClean="0"/>
              <a:t> legal and policy frameworks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IE" sz="1900" dirty="0" smtClean="0"/>
              <a:t>  </a:t>
            </a:r>
            <a:r>
              <a:rPr lang="en-GB" sz="1900" dirty="0" smtClean="0"/>
              <a:t>Economic drivers </a:t>
            </a:r>
            <a:r>
              <a:rPr lang="en-GB" dirty="0" smtClean="0"/>
              <a:t>(consumption, production, markets &amp; trade) </a:t>
            </a:r>
          </a:p>
          <a:p>
            <a:pPr lvl="2">
              <a:buFont typeface="Courier New" pitchFamily="49" charset="0"/>
              <a:buChar char="o"/>
            </a:pPr>
            <a:r>
              <a:rPr lang="en-GB" sz="1900" dirty="0" smtClean="0"/>
              <a:t> </a:t>
            </a:r>
            <a:r>
              <a:rPr lang="en-IE" sz="1900" dirty="0" smtClean="0"/>
              <a:t>private sector standards</a:t>
            </a:r>
          </a:p>
          <a:p>
            <a:pPr lvl="2">
              <a:lnSpc>
                <a:spcPct val="150000"/>
              </a:lnSpc>
              <a:buFont typeface="Courier New" pitchFamily="49" charset="0"/>
              <a:buChar char="o"/>
            </a:pPr>
            <a:r>
              <a:rPr lang="en-GB" sz="1900" dirty="0" smtClean="0"/>
              <a:t> public and private sector finance</a:t>
            </a:r>
          </a:p>
        </p:txBody>
      </p:sp>
      <p:sp>
        <p:nvSpPr>
          <p:cNvPr id="24592" name="Title 1"/>
          <p:cNvSpPr txBox="1">
            <a:spLocks/>
          </p:cNvSpPr>
          <p:nvPr/>
        </p:nvSpPr>
        <p:spPr bwMode="auto">
          <a:xfrm>
            <a:off x="5549900" y="257175"/>
            <a:ext cx="33528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endParaRPr lang="en-GB" sz="1400" b="1" dirty="0">
              <a:solidFill>
                <a:srgbClr val="0D0D0D"/>
              </a:solidFill>
            </a:endParaRPr>
          </a:p>
        </p:txBody>
      </p:sp>
      <p:sp>
        <p:nvSpPr>
          <p:cNvPr id="24593" name="Title 1"/>
          <p:cNvSpPr txBox="1">
            <a:spLocks/>
          </p:cNvSpPr>
          <p:nvPr/>
        </p:nvSpPr>
        <p:spPr bwMode="auto">
          <a:xfrm>
            <a:off x="327025" y="6511925"/>
            <a:ext cx="21621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z="800" dirty="0">
              <a:solidFill>
                <a:srgbClr val="404040"/>
              </a:solidFill>
            </a:endParaRPr>
          </a:p>
        </p:txBody>
      </p:sp>
      <p:pic>
        <p:nvPicPr>
          <p:cNvPr id="9" name="PJ Stephenson Conservati279.wav">
            <a:hlinkClick r:id="" action="ppaction://media"/>
          </p:cNvPr>
          <p:cNvPicPr>
            <a:picLocks noRot="1" noChangeAspect="1"/>
          </p:cNvPicPr>
          <p:nvPr>
            <a:wavAudioFile r:embed="rId2" name="PJ Stephenson Conservati279.wav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98545-4B79-4B0F-A21A-2A58DAB54A6C}" type="datetime3">
              <a:rPr lang="en-GB" smtClean="0"/>
              <a:pPr/>
              <a:t>5 January, 2011</a:t>
            </a:fld>
            <a:r>
              <a:rPr lang="en-GB" smtClean="0"/>
              <a:t> - </a:t>
            </a:r>
            <a:fld id="{C0FB0457-F255-4C49-9020-11953D95815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55576" y="-1771937"/>
            <a:ext cx="8722816" cy="14345953"/>
          </a:xfrm>
          <a:prstGeom prst="rect">
            <a:avLst/>
          </a:prstGeom>
          <a:noFill/>
          <a:ln/>
        </p:spPr>
      </p:pic>
      <p:pic>
        <p:nvPicPr>
          <p:cNvPr id="6" name="PJ Stephenson Conservati292.wav">
            <a:hlinkClick r:id="" action="ppaction://media"/>
          </p:cNvPr>
          <p:cNvPicPr>
            <a:picLocks noRot="1" noChangeAspect="1"/>
          </p:cNvPicPr>
          <p:nvPr>
            <a:wavAudioFile r:embed="rId1" name="PJ Stephenson Conservati292.wav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D0D0D"/>
                </a:solidFill>
              </a:rPr>
              <a:t/>
            </a:r>
            <a:br>
              <a:rPr lang="en-GB" b="1" dirty="0" smtClean="0">
                <a:solidFill>
                  <a:srgbClr val="0D0D0D"/>
                </a:solidFill>
              </a:rPr>
            </a:br>
            <a:endParaRPr lang="en-GB" dirty="0"/>
          </a:p>
        </p:txBody>
      </p:sp>
      <p:pic>
        <p:nvPicPr>
          <p:cNvPr id="11" name="Content Placeholder 10" descr="35 Priority Places robinson final 8.5x11_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0"/>
            <a:ext cx="8712968" cy="6732748"/>
          </a:xfrm>
        </p:spPr>
      </p:pic>
      <p:sp>
        <p:nvSpPr>
          <p:cNvPr id="24592" name="Title 1"/>
          <p:cNvSpPr txBox="1">
            <a:spLocks/>
          </p:cNvSpPr>
          <p:nvPr/>
        </p:nvSpPr>
        <p:spPr bwMode="auto">
          <a:xfrm>
            <a:off x="5549900" y="257175"/>
            <a:ext cx="33528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endParaRPr lang="en-GB" sz="1400" b="1" dirty="0">
              <a:solidFill>
                <a:srgbClr val="0D0D0D"/>
              </a:solidFill>
            </a:endParaRPr>
          </a:p>
        </p:txBody>
      </p:sp>
      <p:sp>
        <p:nvSpPr>
          <p:cNvPr id="24593" name="Title 1"/>
          <p:cNvSpPr txBox="1">
            <a:spLocks/>
          </p:cNvSpPr>
          <p:nvPr/>
        </p:nvSpPr>
        <p:spPr bwMode="auto">
          <a:xfrm>
            <a:off x="327025" y="6511925"/>
            <a:ext cx="21621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endParaRPr lang="en-US" sz="800" dirty="0">
              <a:solidFill>
                <a:srgbClr val="404040"/>
              </a:solidFill>
            </a:endParaRPr>
          </a:p>
        </p:txBody>
      </p:sp>
      <p:pic>
        <p:nvPicPr>
          <p:cNvPr id="8" name="PJ Stephenson Conservati282.wav">
            <a:hlinkClick r:id="" action="ppaction://media"/>
          </p:cNvPr>
          <p:cNvPicPr>
            <a:picLocks noRot="1" noChangeAspect="1"/>
          </p:cNvPicPr>
          <p:nvPr>
            <a:wavAudioFile r:embed="rId1" name="PJ Stephenson Conservati282.wav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49363" y="1557338"/>
            <a:ext cx="3609975" cy="2251075"/>
          </a:xfrm>
          <a:noFill/>
          <a:ln/>
        </p:spPr>
        <p:txBody>
          <a:bodyPr/>
          <a:lstStyle/>
          <a:p>
            <a:pPr marL="533400" indent="-533400">
              <a:spcBef>
                <a:spcPct val="0"/>
              </a:spcBef>
              <a:buFontTx/>
              <a:buNone/>
            </a:pPr>
            <a:r>
              <a:rPr lang="en-GB" altLang="ja-JP" sz="1800" dirty="0">
                <a:ea typeface="MS PGothic" pitchFamily="34" charset="-128"/>
              </a:rPr>
              <a:t>African elephant </a:t>
            </a:r>
          </a:p>
          <a:p>
            <a:pPr marL="533400" indent="-533400">
              <a:spcBef>
                <a:spcPct val="0"/>
              </a:spcBef>
              <a:buFontTx/>
              <a:buNone/>
            </a:pPr>
            <a:r>
              <a:rPr lang="en-GB" altLang="ja-JP" sz="1800" dirty="0">
                <a:ea typeface="MS PGothic" pitchFamily="34" charset="-128"/>
              </a:rPr>
              <a:t>African great apes </a:t>
            </a:r>
          </a:p>
          <a:p>
            <a:pPr marL="533400" indent="-533400">
              <a:spcBef>
                <a:spcPct val="0"/>
              </a:spcBef>
              <a:buFontTx/>
              <a:buNone/>
            </a:pPr>
            <a:r>
              <a:rPr lang="en-GB" altLang="ja-JP" sz="1800" dirty="0">
                <a:ea typeface="MS PGothic" pitchFamily="34" charset="-128"/>
              </a:rPr>
              <a:t>African rhinos </a:t>
            </a:r>
          </a:p>
          <a:p>
            <a:pPr marL="533400" indent="-533400">
              <a:spcBef>
                <a:spcPct val="0"/>
              </a:spcBef>
              <a:buFontTx/>
              <a:buNone/>
            </a:pPr>
            <a:r>
              <a:rPr lang="en-GB" altLang="ja-JP" sz="1800" dirty="0">
                <a:ea typeface="MS PGothic" pitchFamily="34" charset="-128"/>
              </a:rPr>
              <a:t>Asian big cats  </a:t>
            </a:r>
          </a:p>
          <a:p>
            <a:pPr marL="533400" indent="-533400">
              <a:spcBef>
                <a:spcPct val="0"/>
              </a:spcBef>
              <a:buFontTx/>
              <a:buNone/>
            </a:pPr>
            <a:r>
              <a:rPr lang="en-GB" altLang="ja-JP" sz="1800" dirty="0">
                <a:ea typeface="MS PGothic" pitchFamily="34" charset="-128"/>
              </a:rPr>
              <a:t>Asian elephant </a:t>
            </a:r>
          </a:p>
          <a:p>
            <a:pPr marL="533400" indent="-533400">
              <a:spcBef>
                <a:spcPct val="0"/>
              </a:spcBef>
              <a:buFontTx/>
              <a:buNone/>
            </a:pPr>
            <a:r>
              <a:rPr lang="en-GB" altLang="ja-JP" sz="1800" dirty="0">
                <a:ea typeface="MS PGothic" pitchFamily="34" charset="-128"/>
              </a:rPr>
              <a:t>Asian rhinos</a:t>
            </a:r>
          </a:p>
          <a:p>
            <a:pPr marL="533400" indent="-533400">
              <a:spcBef>
                <a:spcPct val="0"/>
              </a:spcBef>
              <a:buFontTx/>
              <a:buNone/>
            </a:pPr>
            <a:r>
              <a:rPr lang="en-GB" altLang="ja-JP" sz="1800" dirty="0">
                <a:ea typeface="MS PGothic" pitchFamily="34" charset="-128"/>
              </a:rPr>
              <a:t>Giant panda</a:t>
            </a:r>
            <a:endParaRPr lang="en-US" sz="1800" dirty="0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1628775"/>
            <a:ext cx="4038600" cy="3052763"/>
          </a:xfrm>
          <a:noFill/>
          <a:ln/>
        </p:spPr>
        <p:txBody>
          <a:bodyPr/>
          <a:lstStyle/>
          <a:p>
            <a:pPr marL="533400" indent="-533400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GB" altLang="ja-JP" sz="1800" dirty="0">
                <a:ea typeface="MS PGothic" pitchFamily="34" charset="-128"/>
              </a:rPr>
              <a:t>Kangaroos </a:t>
            </a:r>
            <a:endParaRPr lang="fr-FR" altLang="ja-JP" sz="1800" dirty="0">
              <a:ea typeface="MS PGothic" pitchFamily="34" charset="-128"/>
            </a:endParaRPr>
          </a:p>
          <a:p>
            <a:pPr marL="533400" indent="-533400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fr-FR" altLang="ja-JP" sz="1800" dirty="0">
                <a:ea typeface="MS PGothic" pitchFamily="34" charset="-128"/>
              </a:rPr>
              <a:t>Marine </a:t>
            </a:r>
            <a:r>
              <a:rPr lang="fr-FR" altLang="ja-JP" sz="1800" dirty="0" err="1">
                <a:ea typeface="MS PGothic" pitchFamily="34" charset="-128"/>
              </a:rPr>
              <a:t>cetaceans</a:t>
            </a:r>
            <a:r>
              <a:rPr lang="fr-FR" altLang="ja-JP" sz="1800" dirty="0">
                <a:ea typeface="MS PGothic" pitchFamily="34" charset="-128"/>
              </a:rPr>
              <a:t> </a:t>
            </a:r>
          </a:p>
          <a:p>
            <a:pPr marL="533400" indent="-533400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fr-FR" altLang="ja-JP" sz="1800" dirty="0">
                <a:ea typeface="MS PGothic" pitchFamily="34" charset="-128"/>
              </a:rPr>
              <a:t>Marine </a:t>
            </a:r>
            <a:r>
              <a:rPr lang="fr-FR" altLang="ja-JP" sz="1800" dirty="0" err="1">
                <a:ea typeface="MS PGothic" pitchFamily="34" charset="-128"/>
              </a:rPr>
              <a:t>turtles</a:t>
            </a:r>
            <a:r>
              <a:rPr lang="fr-FR" altLang="ja-JP" sz="1800" dirty="0">
                <a:ea typeface="MS PGothic" pitchFamily="34" charset="-128"/>
              </a:rPr>
              <a:t> </a:t>
            </a:r>
          </a:p>
          <a:p>
            <a:pPr marL="533400" indent="-533400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fr-FR" altLang="ja-JP" sz="1800" dirty="0" err="1">
                <a:ea typeface="MS PGothic" pitchFamily="34" charset="-128"/>
              </a:rPr>
              <a:t>Orangutans</a:t>
            </a:r>
            <a:endParaRPr lang="en-GB" altLang="ja-JP" sz="1800" dirty="0">
              <a:ea typeface="MS PGothic" pitchFamily="34" charset="-128"/>
            </a:endParaRPr>
          </a:p>
          <a:p>
            <a:pPr marL="533400" indent="-533400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GB" altLang="ja-JP" sz="1800" dirty="0">
                <a:ea typeface="MS PGothic" pitchFamily="34" charset="-128"/>
              </a:rPr>
              <a:t>Polar bear </a:t>
            </a:r>
          </a:p>
          <a:p>
            <a:pPr marL="533400" indent="-533400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GB" altLang="ja-JP" sz="1800" dirty="0">
                <a:ea typeface="MS PGothic" pitchFamily="34" charset="-128"/>
              </a:rPr>
              <a:t>River dolphins</a:t>
            </a:r>
            <a:r>
              <a:rPr lang="en-GB" altLang="ja-JP" sz="2400" dirty="0">
                <a:ea typeface="MS PGothic" pitchFamily="34" charset="-128"/>
              </a:rPr>
              <a:t> </a:t>
            </a:r>
          </a:p>
          <a:p>
            <a:pPr marL="533400" indent="-533400">
              <a:buFontTx/>
              <a:buNone/>
            </a:pPr>
            <a:r>
              <a:rPr lang="en-GB" altLang="ja-JP" dirty="0">
                <a:ea typeface="MS PGothic" pitchFamily="34" charset="-128"/>
              </a:rPr>
              <a:t/>
            </a:r>
            <a:br>
              <a:rPr lang="en-GB" altLang="ja-JP" dirty="0"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823300" name="Text Box 4"/>
          <p:cNvSpPr txBox="1">
            <a:spLocks noChangeArrowheads="1"/>
          </p:cNvSpPr>
          <p:nvPr/>
        </p:nvSpPr>
        <p:spPr bwMode="auto">
          <a:xfrm>
            <a:off x="395288" y="4365625"/>
            <a:ext cx="56880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800" b="1" dirty="0">
                <a:latin typeface="+mn-lt"/>
              </a:rPr>
              <a:t>Footprint-impacted species (23): </a:t>
            </a:r>
            <a:r>
              <a:rPr lang="en-GB" sz="1800" dirty="0">
                <a:latin typeface="+mn-lt"/>
              </a:rPr>
              <a:t>commercial timber species (e.g. mahogany, African teak), industrial fisheries species (e.g. cod, tuna), and other species threatened by over-exploitation (e.g. corals, reef sharks, freshwater turtles)</a:t>
            </a:r>
            <a:endParaRPr lang="en-US" sz="1800" dirty="0">
              <a:latin typeface="+mn-lt"/>
            </a:endParaRPr>
          </a:p>
        </p:txBody>
      </p:sp>
      <p:sp>
        <p:nvSpPr>
          <p:cNvPr id="823302" name="Rectangle 6"/>
          <p:cNvSpPr>
            <a:spLocks noGrp="1" noChangeArrowheads="1"/>
          </p:cNvSpPr>
          <p:nvPr>
            <p:ph type="title"/>
          </p:nvPr>
        </p:nvSpPr>
        <p:spPr>
          <a:xfrm>
            <a:off x="-1044624" y="260648"/>
            <a:ext cx="8135938" cy="1143000"/>
          </a:xfrm>
          <a:noFill/>
          <a:ln/>
        </p:spPr>
        <p:txBody>
          <a:bodyPr/>
          <a:lstStyle/>
          <a:p>
            <a:r>
              <a:rPr lang="en-GB" sz="2400" b="1" dirty="0">
                <a:solidFill>
                  <a:srgbClr val="00B0F0"/>
                </a:solidFill>
                <a:latin typeface="+mn-lt"/>
              </a:rPr>
              <a:t>Global </a:t>
            </a:r>
            <a:r>
              <a:rPr lang="en-GB" sz="24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rgbClr val="00B0F0"/>
                </a:solidFill>
                <a:latin typeface="+mn-lt"/>
              </a:rPr>
              <a:t>Priority Species </a:t>
            </a:r>
            <a:endParaRPr lang="en-US" sz="2400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823303" name="Picture 7" descr="ti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268413"/>
            <a:ext cx="2649537" cy="3960812"/>
          </a:xfrm>
          <a:prstGeom prst="rect">
            <a:avLst/>
          </a:prstGeom>
          <a:noFill/>
        </p:spPr>
      </p:pic>
      <p:sp>
        <p:nvSpPr>
          <p:cNvPr id="823304" name="Rectangle 8"/>
          <p:cNvSpPr>
            <a:spLocks noChangeArrowheads="1"/>
          </p:cNvSpPr>
          <p:nvPr/>
        </p:nvSpPr>
        <p:spPr bwMode="auto">
          <a:xfrm>
            <a:off x="7019925" y="5229225"/>
            <a:ext cx="2005013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tabLst>
                <a:tab pos="180975" algn="l"/>
                <a:tab pos="539750" algn="l"/>
                <a:tab pos="900113" algn="l"/>
                <a:tab pos="1260475" algn="l"/>
                <a:tab pos="1620838" algn="l"/>
                <a:tab pos="1981200" algn="l"/>
              </a:tabLst>
            </a:pPr>
            <a:r>
              <a:rPr lang="en-GB" sz="900">
                <a:latin typeface="Times New Roman" pitchFamily="18" charset="0"/>
              </a:rPr>
              <a:t> </a:t>
            </a:r>
            <a:r>
              <a:rPr lang="en-US" sz="900">
                <a:latin typeface="Times New Roman" pitchFamily="18" charset="0"/>
              </a:rPr>
              <a:t>© WWF-Canon / Vladimir FILONOV </a:t>
            </a:r>
            <a:endParaRPr lang="en-GB" sz="90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8067" y="1124744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b="1" dirty="0" smtClean="0"/>
              <a:t>Flagship Species</a:t>
            </a:r>
            <a:endParaRPr lang="en-US" b="1" dirty="0"/>
          </a:p>
        </p:txBody>
      </p:sp>
      <p:pic>
        <p:nvPicPr>
          <p:cNvPr id="11" name="PJ Stephenson Conservati293.wav">
            <a:hlinkClick r:id="" action="ppaction://media"/>
          </p:cNvPr>
          <p:cNvPicPr>
            <a:picLocks noRot="1" noChangeAspect="1"/>
          </p:cNvPicPr>
          <p:nvPr>
            <a:wavAudioFile r:embed="rId1" name="PJ Stephenson Conservati293.wav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Text Box 2"/>
          <p:cNvSpPr txBox="1">
            <a:spLocks noChangeArrowheads="1"/>
          </p:cNvSpPr>
          <p:nvPr/>
        </p:nvSpPr>
        <p:spPr bwMode="auto">
          <a:xfrm>
            <a:off x="1448494" y="215642"/>
            <a:ext cx="802005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500" b="1" dirty="0">
                <a:solidFill>
                  <a:srgbClr val="00B0F0"/>
                </a:solidFill>
                <a:latin typeface="+mn-lt"/>
              </a:rPr>
              <a:t>Sectors </a:t>
            </a:r>
            <a:r>
              <a:rPr lang="de-CH" sz="2500" b="1" dirty="0" smtClean="0">
                <a:solidFill>
                  <a:srgbClr val="00B0F0"/>
                </a:solidFill>
                <a:latin typeface="+mn-lt"/>
              </a:rPr>
              <a:t>driving </a:t>
            </a:r>
            <a:r>
              <a:rPr lang="de-CH" sz="2500" b="1" dirty="0">
                <a:solidFill>
                  <a:srgbClr val="00B0F0"/>
                </a:solidFill>
                <a:latin typeface="+mn-lt"/>
              </a:rPr>
              <a:t>the Ecological Footprint</a:t>
            </a:r>
            <a:endParaRPr lang="en-GB" sz="25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9482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925" y="6237288"/>
            <a:ext cx="2741613" cy="325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Clr>
                <a:srgbClr val="003893"/>
              </a:buClr>
              <a:tabLst>
                <a:tab pos="482600" algn="l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 Source: 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WWF Living Planet Report 2006</a:t>
            </a:r>
          </a:p>
        </p:txBody>
      </p:sp>
      <p:sp>
        <p:nvSpPr>
          <p:cNvPr id="948228" name="Rectangle 4"/>
          <p:cNvSpPr>
            <a:spLocks noChangeArrowheads="1"/>
          </p:cNvSpPr>
          <p:nvPr/>
        </p:nvSpPr>
        <p:spPr bwMode="auto">
          <a:xfrm>
            <a:off x="2813050" y="1371600"/>
            <a:ext cx="1196975" cy="510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625" y="1052513"/>
            <a:ext cx="6611938" cy="5181600"/>
            <a:chOff x="48" y="960"/>
            <a:chExt cx="5840" cy="3264"/>
          </a:xfrm>
        </p:grpSpPr>
        <p:pic>
          <p:nvPicPr>
            <p:cNvPr id="9482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" y="960"/>
              <a:ext cx="5808" cy="3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48231" name="Text Box 7"/>
            <p:cNvSpPr txBox="1">
              <a:spLocks noChangeArrowheads="1"/>
            </p:cNvSpPr>
            <p:nvPr/>
          </p:nvSpPr>
          <p:spPr bwMode="auto">
            <a:xfrm>
              <a:off x="5216" y="1886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CH" b="1">
                  <a:solidFill>
                    <a:schemeClr val="tx2"/>
                  </a:solidFill>
                </a:rPr>
                <a:t>48%</a:t>
              </a:r>
            </a:p>
          </p:txBody>
        </p:sp>
        <p:sp>
          <p:nvSpPr>
            <p:cNvPr id="948232" name="Text Box 8"/>
            <p:cNvSpPr txBox="1">
              <a:spLocks noChangeArrowheads="1"/>
            </p:cNvSpPr>
            <p:nvPr/>
          </p:nvSpPr>
          <p:spPr bwMode="auto">
            <a:xfrm>
              <a:off x="5224" y="3550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CH" b="1">
                  <a:solidFill>
                    <a:schemeClr val="tx2"/>
                  </a:solidFill>
                </a:rPr>
                <a:t>22%</a:t>
              </a:r>
            </a:p>
          </p:txBody>
        </p:sp>
        <p:sp>
          <p:nvSpPr>
            <p:cNvPr id="948233" name="Text Box 9"/>
            <p:cNvSpPr txBox="1">
              <a:spLocks noChangeArrowheads="1"/>
            </p:cNvSpPr>
            <p:nvPr/>
          </p:nvSpPr>
          <p:spPr bwMode="auto">
            <a:xfrm>
              <a:off x="5312" y="3120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CH" b="1">
                  <a:solidFill>
                    <a:schemeClr val="tx2"/>
                  </a:solidFill>
                </a:rPr>
                <a:t>6%</a:t>
              </a:r>
            </a:p>
          </p:txBody>
        </p:sp>
        <p:sp>
          <p:nvSpPr>
            <p:cNvPr id="948234" name="Text Box 10"/>
            <p:cNvSpPr txBox="1">
              <a:spLocks noChangeArrowheads="1"/>
            </p:cNvSpPr>
            <p:nvPr/>
          </p:nvSpPr>
          <p:spPr bwMode="auto">
            <a:xfrm>
              <a:off x="5224" y="2888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CH" b="1">
                  <a:solidFill>
                    <a:schemeClr val="tx2"/>
                  </a:solidFill>
                </a:rPr>
                <a:t>10%</a:t>
              </a:r>
            </a:p>
          </p:txBody>
        </p:sp>
        <p:sp>
          <p:nvSpPr>
            <p:cNvPr id="948235" name="Text Box 11"/>
            <p:cNvSpPr txBox="1">
              <a:spLocks noChangeArrowheads="1"/>
            </p:cNvSpPr>
            <p:nvPr/>
          </p:nvSpPr>
          <p:spPr bwMode="auto">
            <a:xfrm>
              <a:off x="5312" y="2632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CH" b="1">
                  <a:solidFill>
                    <a:schemeClr val="tx2"/>
                  </a:solidFill>
                </a:rPr>
                <a:t>7%</a:t>
              </a:r>
            </a:p>
          </p:txBody>
        </p:sp>
        <p:sp>
          <p:nvSpPr>
            <p:cNvPr id="948236" name="Text Box 12"/>
            <p:cNvSpPr txBox="1">
              <a:spLocks noChangeArrowheads="1"/>
            </p:cNvSpPr>
            <p:nvPr/>
          </p:nvSpPr>
          <p:spPr bwMode="auto">
            <a:xfrm>
              <a:off x="5312" y="1152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CH" b="1">
                  <a:solidFill>
                    <a:schemeClr val="tx2"/>
                  </a:solidFill>
                </a:rPr>
                <a:t>4%</a:t>
              </a:r>
            </a:p>
          </p:txBody>
        </p:sp>
        <p:sp>
          <p:nvSpPr>
            <p:cNvPr id="948237" name="Text Box 13"/>
            <p:cNvSpPr txBox="1">
              <a:spLocks noChangeArrowheads="1"/>
            </p:cNvSpPr>
            <p:nvPr/>
          </p:nvSpPr>
          <p:spPr bwMode="auto">
            <a:xfrm>
              <a:off x="5312" y="1016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CH" b="1">
                  <a:solidFill>
                    <a:schemeClr val="tx2"/>
                  </a:solidFill>
                </a:rPr>
                <a:t>3%</a:t>
              </a:r>
            </a:p>
          </p:txBody>
        </p:sp>
      </p:grpSp>
      <p:sp>
        <p:nvSpPr>
          <p:cNvPr id="948238" name="AutoShape 14"/>
          <p:cNvSpPr>
            <a:spLocks/>
          </p:cNvSpPr>
          <p:nvPr/>
        </p:nvSpPr>
        <p:spPr bwMode="auto">
          <a:xfrm>
            <a:off x="6470650" y="1435100"/>
            <a:ext cx="211138" cy="2209800"/>
          </a:xfrm>
          <a:prstGeom prst="rightBrace">
            <a:avLst>
              <a:gd name="adj1" fmla="val 872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48239" name="AutoShape 15"/>
          <p:cNvSpPr>
            <a:spLocks/>
          </p:cNvSpPr>
          <p:nvPr/>
        </p:nvSpPr>
        <p:spPr bwMode="auto">
          <a:xfrm>
            <a:off x="6400800" y="4076700"/>
            <a:ext cx="280988" cy="457200"/>
          </a:xfrm>
          <a:prstGeom prst="rightBrace">
            <a:avLst>
              <a:gd name="adj1" fmla="val 1355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48240" name="AutoShape 16"/>
          <p:cNvSpPr>
            <a:spLocks/>
          </p:cNvSpPr>
          <p:nvPr/>
        </p:nvSpPr>
        <p:spPr bwMode="auto">
          <a:xfrm>
            <a:off x="6400800" y="4797425"/>
            <a:ext cx="280988" cy="1041400"/>
          </a:xfrm>
          <a:prstGeom prst="rightBrace">
            <a:avLst>
              <a:gd name="adj1" fmla="val 308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48241" name="Text Box 17"/>
          <p:cNvSpPr txBox="1">
            <a:spLocks noChangeArrowheads="1"/>
          </p:cNvSpPr>
          <p:nvPr/>
        </p:nvSpPr>
        <p:spPr bwMode="auto">
          <a:xfrm>
            <a:off x="6753225" y="1201738"/>
            <a:ext cx="2179638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/>
            <a:r>
              <a:rPr lang="de-CH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Key sectors/</a:t>
            </a:r>
          </a:p>
          <a:p>
            <a:pPr marL="190500" indent="-190500"/>
            <a:r>
              <a:rPr lang="de-CH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sub-sectors</a:t>
            </a:r>
          </a:p>
          <a:p>
            <a:pPr marL="190500" indent="-190500"/>
            <a:endParaRPr lang="de-CH" sz="800">
              <a:solidFill>
                <a:schemeClr val="tx2"/>
              </a:solidFill>
              <a:cs typeface="Times New Roman" pitchFamily="18" charset="0"/>
            </a:endParaRPr>
          </a:p>
          <a:p>
            <a:pPr marL="190500" indent="-190500"/>
            <a:endParaRPr lang="de-CH" sz="800">
              <a:solidFill>
                <a:schemeClr val="tx2"/>
              </a:solidFill>
              <a:cs typeface="Times New Roman" pitchFamily="18" charset="0"/>
            </a:endParaRPr>
          </a:p>
          <a:p>
            <a:pPr marL="190500" indent="-190500"/>
            <a:endParaRPr lang="de-CH" sz="800">
              <a:solidFill>
                <a:schemeClr val="tx2"/>
              </a:solidFill>
              <a:cs typeface="Times New Roman" pitchFamily="18" charset="0"/>
            </a:endParaRPr>
          </a:p>
          <a:p>
            <a:pPr marL="190500" indent="-190500"/>
            <a:endParaRPr lang="de-CH" sz="800">
              <a:solidFill>
                <a:schemeClr val="tx2"/>
              </a:solidFill>
              <a:cs typeface="Times New Roman" pitchFamily="18" charset="0"/>
            </a:endParaRPr>
          </a:p>
          <a:p>
            <a:pPr marL="190500" indent="-190500"/>
            <a:endParaRPr lang="de-CH" sz="800">
              <a:solidFill>
                <a:schemeClr val="tx2"/>
              </a:solidFill>
              <a:cs typeface="Times New Roman" pitchFamily="18" charset="0"/>
            </a:endParaRPr>
          </a:p>
          <a:p>
            <a:pPr marL="190500" indent="-190500">
              <a:buFontTx/>
              <a:buChar char="•"/>
            </a:pPr>
            <a:r>
              <a:rPr lang="de-CH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pPr marL="190500" indent="-190500">
              <a:buFontTx/>
              <a:buChar char="•"/>
            </a:pPr>
            <a:r>
              <a:rPr lang="de-CH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Transport </a:t>
            </a:r>
          </a:p>
        </p:txBody>
      </p:sp>
      <p:sp>
        <p:nvSpPr>
          <p:cNvPr id="948242" name="Line 18"/>
          <p:cNvSpPr>
            <a:spLocks noChangeShapeType="1"/>
          </p:cNvSpPr>
          <p:nvPr/>
        </p:nvSpPr>
        <p:spPr bwMode="auto">
          <a:xfrm>
            <a:off x="6823075" y="1828800"/>
            <a:ext cx="1968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48243" name="Text Box 19"/>
          <p:cNvSpPr txBox="1">
            <a:spLocks noChangeArrowheads="1"/>
          </p:cNvSpPr>
          <p:nvPr/>
        </p:nvSpPr>
        <p:spPr bwMode="auto">
          <a:xfrm>
            <a:off x="6753225" y="4005263"/>
            <a:ext cx="2179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>
              <a:buFontTx/>
              <a:buChar char="•"/>
            </a:pPr>
            <a:r>
              <a:rPr lang="de-CH" sz="16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Pulp &amp; paper</a:t>
            </a:r>
          </a:p>
          <a:p>
            <a:pPr marL="190500" indent="-190500">
              <a:buFontTx/>
              <a:buChar char="•"/>
            </a:pPr>
            <a:r>
              <a:rPr lang="de-CH" sz="160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Timber</a:t>
            </a:r>
          </a:p>
        </p:txBody>
      </p:sp>
      <p:sp>
        <p:nvSpPr>
          <p:cNvPr id="948244" name="Text Box 20"/>
          <p:cNvSpPr txBox="1">
            <a:spLocks noChangeArrowheads="1"/>
          </p:cNvSpPr>
          <p:nvPr/>
        </p:nvSpPr>
        <p:spPr bwMode="auto">
          <a:xfrm>
            <a:off x="6753225" y="5022850"/>
            <a:ext cx="21796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>
              <a:buFontTx/>
              <a:buChar char="•"/>
            </a:pPr>
            <a:r>
              <a:rPr lang="de-CH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Palm oil</a:t>
            </a:r>
          </a:p>
          <a:p>
            <a:pPr marL="190500" indent="-190500">
              <a:buFontTx/>
              <a:buChar char="•"/>
            </a:pPr>
            <a:r>
              <a:rPr lang="de-CH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Soy</a:t>
            </a:r>
          </a:p>
          <a:p>
            <a:pPr marL="190500" indent="-190500">
              <a:buFontTx/>
              <a:buChar char="•"/>
            </a:pPr>
            <a:r>
              <a:rPr lang="de-CH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Cotton etc</a:t>
            </a:r>
          </a:p>
          <a:p>
            <a:pPr marL="190500" indent="-190500">
              <a:buFontTx/>
              <a:buChar char="•"/>
            </a:pPr>
            <a:endParaRPr lang="de-CH" sz="1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00" indent="-190500">
              <a:buFontTx/>
              <a:buChar char="•"/>
            </a:pPr>
            <a:endParaRPr lang="de-CH" sz="1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8245" name="Text Box 21"/>
          <p:cNvSpPr txBox="1">
            <a:spLocks noChangeArrowheads="1"/>
          </p:cNvSpPr>
          <p:nvPr/>
        </p:nvSpPr>
        <p:spPr bwMode="auto">
          <a:xfrm>
            <a:off x="6588125" y="3429000"/>
            <a:ext cx="2179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/>
            <a:endParaRPr lang="de-CH" sz="1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00" indent="-190500">
              <a:buFontTx/>
              <a:buChar char="•"/>
            </a:pPr>
            <a:r>
              <a:rPr lang="de-CH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Fisheries</a:t>
            </a:r>
          </a:p>
        </p:txBody>
      </p:sp>
      <p:sp>
        <p:nvSpPr>
          <p:cNvPr id="948247" name="Text Box 23"/>
          <p:cNvSpPr txBox="1">
            <a:spLocks noChangeArrowheads="1"/>
          </p:cNvSpPr>
          <p:nvPr/>
        </p:nvSpPr>
        <p:spPr bwMode="auto">
          <a:xfrm>
            <a:off x="6588125" y="4360863"/>
            <a:ext cx="2179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0500" indent="-190500"/>
            <a:endParaRPr lang="de-CH" sz="1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00" indent="-190500">
              <a:buFontTx/>
              <a:buChar char="•"/>
            </a:pPr>
            <a:r>
              <a:rPr lang="de-CH" sz="160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Livestock</a:t>
            </a:r>
          </a:p>
        </p:txBody>
      </p:sp>
      <p:pic>
        <p:nvPicPr>
          <p:cNvPr id="25" name="PJ Stephenson Conservati295.wav">
            <a:hlinkClick r:id="" action="ppaction://media"/>
          </p:cNvPr>
          <p:cNvPicPr>
            <a:picLocks noRot="1" noChangeAspect="1"/>
          </p:cNvPicPr>
          <p:nvPr>
            <a:wavAudioFile r:embed="rId2" name="PJ Stephenson Conservati295.wav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98&quot;&gt;&lt;object type=&quot;3&quot; unique_id=&quot;10099&quot;&gt;&lt;property id=&quot;20148&quot; value=&quot;5&quot;/&gt;&lt;property id=&quot;20300&quot; value=&quot;Slide 1&quot;/&gt;&lt;property id=&quot;20307&quot; value=&quot;273&quot;/&gt;&lt;/object&gt;&lt;object type=&quot;3&quot; unique_id=&quot;10100&quot;&gt;&lt;property id=&quot;20148&quot; value=&quot;5&quot;/&gt;&lt;property id=&quot;20300&quot; value=&quot;Slide 2&quot;/&gt;&lt;property id=&quot;20307&quot; value=&quot;276&quot;/&gt;&lt;/object&gt;&lt;object type=&quot;3&quot; unique_id=&quot;10101&quot;&gt;&lt;property id=&quot;20148&quot; value=&quot;5&quot;/&gt;&lt;property id=&quot;20300&quot; value=&quot;Slide 3&quot;/&gt;&lt;property id=&quot;20307&quot; value=&quot;277&quot;/&gt;&lt;/object&gt;&lt;object type=&quot;3&quot; unique_id=&quot;10102&quot;&gt;&lt;property id=&quot;20148&quot; value=&quot;5&quot;/&gt;&lt;property id=&quot;20300&quot; value=&quot;Slide 4&quot;/&gt;&lt;property id=&quot;20307&quot; value=&quot;305&quot;/&gt;&lt;/object&gt;&lt;object type=&quot;3&quot; unique_id=&quot;10103&quot;&gt;&lt;property id=&quot;20148&quot; value=&quot;5&quot;/&gt;&lt;property id=&quot;20300&quot; value=&quot;Slide 5&quot;/&gt;&lt;property id=&quot;20307&quot; value=&quot;279&quot;/&gt;&lt;/object&gt;&lt;object type=&quot;3&quot; unique_id=&quot;10104&quot;&gt;&lt;property id=&quot;20148&quot; value=&quot;5&quot;/&gt;&lt;property id=&quot;20300&quot; value=&quot;Slide 6&quot;/&gt;&lt;property id=&quot;20307&quot; value=&quot;292&quot;/&gt;&lt;/object&gt;&lt;object type=&quot;3&quot; unique_id=&quot;10105&quot;&gt;&lt;property id=&quot;20148&quot; value=&quot;5&quot;/&gt;&lt;property id=&quot;20300&quot; value=&quot;Slide 7 - &amp;quot;&amp;#x0D;&amp;#x0A;&amp;quot;&quot;/&gt;&lt;property id=&quot;20307&quot; value=&quot;282&quot;/&gt;&lt;/object&gt;&lt;object type=&quot;3&quot; unique_id=&quot;10106&quot;&gt;&lt;property id=&quot;20148&quot; value=&quot;5&quot;/&gt;&lt;property id=&quot;20300&quot; value=&quot;Slide 8 - &amp;quot;Global  Priority Species &amp;quot;&quot;/&gt;&lt;property id=&quot;20307&quot; value=&quot;293&quot;/&gt;&lt;/object&gt;&lt;object type=&quot;3&quot; unique_id=&quot;10107&quot;&gt;&lt;property id=&quot;20148&quot; value=&quot;5&quot;/&gt;&lt;property id=&quot;20300&quot; value=&quot;Slide 9&quot;/&gt;&lt;property id=&quot;20307&quot; value=&quot;295&quot;/&gt;&lt;/object&gt;&lt;object type=&quot;3&quot; unique_id=&quot;10108&quot;&gt;&lt;property id=&quot;20148&quot; value=&quot;5&quot;/&gt;&lt;property id=&quot;20300&quot; value=&quot;Slide 10&quot;/&gt;&lt;property id=&quot;20307&quot; value=&quot;302&quot;/&gt;&lt;/object&gt;&lt;object type=&quot;3&quot; unique_id=&quot;10109&quot;&gt;&lt;property id=&quot;20148&quot; value=&quot;5&quot;/&gt;&lt;property id=&quot;20300&quot; value=&quot;Slide 11&quot;/&gt;&lt;property id=&quot;20307&quot; value=&quot;304&quot;/&gt;&lt;/object&gt;&lt;object type=&quot;3&quot; unique_id=&quot;10110&quot;&gt;&lt;property id=&quot;20148&quot; value=&quot;5&quot;/&gt;&lt;property id=&quot;20300&quot; value=&quot;Slide 12&quot;/&gt;&lt;property id=&quot;20307&quot; value=&quot;288&quot;/&gt;&lt;/object&gt;&lt;object type=&quot;3&quot; unique_id=&quot;10111&quot;&gt;&lt;property id=&quot;20148&quot; value=&quot;5&quot;/&gt;&lt;property id=&quot;20300&quot; value=&quot;Slide 13&quot;/&gt;&lt;property id=&quot;20307&quot; value=&quot;300&quot;/&gt;&lt;/object&gt;&lt;object type=&quot;3&quot; unique_id=&quot;10112&quot;&gt;&lt;property id=&quot;20148&quot; value=&quot;5&quot;/&gt;&lt;property id=&quot;20300&quot; value=&quot;Slide 14&quot;/&gt;&lt;property id=&quot;20307&quot; value=&quot;299&quot;/&gt;&lt;/object&gt;&lt;/object&gt;&lt;object type=&quot;8&quot; unique_id=&quot;1012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7.2|5.6|0.5|17.7|23|19.9|11.9|2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TOP" val=" 208.75"/>
  <p:tag name="LLEFT" val=" 1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9.6|20.5|10.5|11.1|7.5|13.5|14.9|5.3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33.7"/>
</p:tagLst>
</file>

<file path=ppt/theme/theme1.xml><?xml version="1.0" encoding="utf-8"?>
<a:theme xmlns:a="http://schemas.openxmlformats.org/drawingml/2006/main" name="01 blue theme with master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01 Blue theme">
  <a:themeElements>
    <a:clrScheme name="1_01 Blu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01 Blu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01 Blu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 Blu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 Blu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 Blu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 Blu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01 Blu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 Blu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 Blu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 Blu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 Blu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 Blu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01 Blu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cyUrl xmlns="1b2dd0d4-b466-40bf-b695-49c174b4fa57">
      <Url>https://www.conservationgateway.org/sites/default/files/PJ%20Stephenson%20Conservation%20coaches%20and%20cons%20agenda%20(final%2005-01-11)_SOUND_EMBEDDED.pptx</Url>
      <Description>http://www.conservationgateway.org/sites/default/files/PJ Stephenson Conservation coaches and cons agenda (final 05-01-11)_SOUND_EMBEDDED.pptx</Description>
    </LegacyUrl>
    <PublishingExpirationDate xmlns="http://schemas.microsoft.com/sharepoint/v3" xsi:nil="true"/>
    <PublishingStartDate xmlns="http://schemas.microsoft.com/sharepoint/v3" xsi:nil="true"/>
    <CGPrimaryTopicMMSTaxHTField0 xmlns="589fb3e2-063a-42af-9677-cb4397cfeedb">
      <Terms xmlns="http://schemas.microsoft.com/office/infopath/2007/PartnerControls"/>
    </CGPrimaryTopicMMSTaxHTField0>
    <CGLanguageMMSTaxHTField0 xmlns="589fb3e2-063a-42af-9677-cb4397cfeedb">
      <Terms xmlns="http://schemas.microsoft.com/office/infopath/2007/PartnerControls"/>
    </CGLanguageMMSTaxHTField0>
    <TaxCatchAll xmlns="1b2dd0d4-b466-40bf-b695-49c174b4fa57"/>
    <CGRegionMMSTaxHTField0 xmlns="589fb3e2-063a-42af-9677-cb4397cfeedb">
      <Terms xmlns="http://schemas.microsoft.com/office/infopath/2007/PartnerControls"/>
    </CGRegionMM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7B7689552714E92B1766480BFF7EC" ma:contentTypeVersion="9" ma:contentTypeDescription="Create a new document." ma:contentTypeScope="" ma:versionID="0437ec6db124cf465afab54eed41a4eb">
  <xsd:schema xmlns:xsd="http://www.w3.org/2001/XMLSchema" xmlns:xs="http://www.w3.org/2001/XMLSchema" xmlns:p="http://schemas.microsoft.com/office/2006/metadata/properties" xmlns:ns1="http://schemas.microsoft.com/sharepoint/v3" xmlns:ns2="1b2dd0d4-b466-40bf-b695-49c174b4fa57" xmlns:ns3="589fb3e2-063a-42af-9677-cb4397cfeedb" targetNamespace="http://schemas.microsoft.com/office/2006/metadata/properties" ma:root="true" ma:fieldsID="8859349f6c60f1d76dd5d42ce9e56d17" ns1:_="" ns2:_="" ns3:_="">
    <xsd:import namespace="http://schemas.microsoft.com/sharepoint/v3"/>
    <xsd:import namespace="1b2dd0d4-b466-40bf-b695-49c174b4fa57"/>
    <xsd:import namespace="589fb3e2-063a-42af-9677-cb4397cfeed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LegacyUrl" minOccurs="0"/>
                <xsd:element ref="ns3:CGLanguageMMSTaxHTField0" minOccurs="0"/>
                <xsd:element ref="ns2:TaxCatchAll" minOccurs="0"/>
                <xsd:element ref="ns3:CGPrimaryTopicMMSTaxHTField0" minOccurs="0"/>
                <xsd:element ref="ns3:CGRegionMM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dd0d4-b466-40bf-b695-49c174b4fa57" elementFormDefault="qualified">
    <xsd:import namespace="http://schemas.microsoft.com/office/2006/documentManagement/types"/>
    <xsd:import namespace="http://schemas.microsoft.com/office/infopath/2007/PartnerControls"/>
    <xsd:element name="LegacyUrl" ma:index="10" nillable="true" ma:displayName="Legacy Url" ma:format="Hyperlink" ma:internalName="Legacy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TaxCatchAll" ma:index="13" nillable="true" ma:displayName="Taxonomy Catch All Column" ma:hidden="true" ma:list="{a257e2b6-fd60-433e-b727-315b7f93766a}" ma:internalName="TaxCatchAll" ma:showField="CatchAllData" ma:web="1b2dd0d4-b466-40bf-b695-49c174b4fa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fb3e2-063a-42af-9677-cb4397cfeedb" elementFormDefault="qualified">
    <xsd:import namespace="http://schemas.microsoft.com/office/2006/documentManagement/types"/>
    <xsd:import namespace="http://schemas.microsoft.com/office/infopath/2007/PartnerControls"/>
    <xsd:element name="CGLanguageMMSTaxHTField0" ma:index="12" nillable="true" ma:taxonomy="true" ma:internalName="CGLanguageMMSTaxHTField0" ma:taxonomyFieldName="CGLanguageMMS" ma:displayName="Language" ma:fieldId="{84b5bff6-9970-406e-bc06-f8f9ad1e952e}" ma:sspId="93d7048b-9692-4c5a-ad18-62eb3557084f" ma:termSetId="90578847-ac86-425f-b075-d01b85147c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GPrimaryTopicMMSTaxHTField0" ma:index="15" ma:taxonomy="true" ma:internalName="CGPrimaryTopicMMSTaxHTField0" ma:taxonomyFieldName="CGPrimaryTopicMMS" ma:displayName="Primary Topic" ma:default="" ma:fieldId="{026db64e-0d54-4684-b751-3232e05d9347}" ma:sspId="93d7048b-9692-4c5a-ad18-62eb3557084f" ma:termSetId="02c6cb14-1a45-4058-965b-b866c68e81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GRegionMMSTaxHTField0" ma:index="17" nillable="true" ma:taxonomy="true" ma:internalName="CGRegionMMSTaxHTField0" ma:taxonomyFieldName="CGRegionMMS" ma:displayName="Geographic Area" ma:default="" ma:fieldId="{164a8801-21c0-4e7b-b6c0-0a2a6b7f381d}" ma:sspId="93d7048b-9692-4c5a-ad18-62eb3557084f" ma:termSetId="1dcb8868-41c3-4b7d-a15f-12e74614613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301CC1-D025-4AFC-B0C6-FB06EE97B9E9}"/>
</file>

<file path=customXml/itemProps2.xml><?xml version="1.0" encoding="utf-8"?>
<ds:datastoreItem xmlns:ds="http://schemas.openxmlformats.org/officeDocument/2006/customXml" ds:itemID="{47663DA8-9A7D-472E-8CC3-82C63A31BFFB}"/>
</file>

<file path=customXml/itemProps3.xml><?xml version="1.0" encoding="utf-8"?>
<ds:datastoreItem xmlns:ds="http://schemas.openxmlformats.org/officeDocument/2006/customXml" ds:itemID="{9501B681-589C-4AFB-A570-5D6B94DF9BC3}"/>
</file>

<file path=docProps/app.xml><?xml version="1.0" encoding="utf-8"?>
<Properties xmlns="http://schemas.openxmlformats.org/officeDocument/2006/extended-properties" xmlns:vt="http://schemas.openxmlformats.org/officeDocument/2006/docPropsVTypes">
  <Template>01 blue theme with master</Template>
  <TotalTime>857</TotalTime>
  <Words>772</Words>
  <Application>Microsoft Office PowerPoint</Application>
  <PresentationFormat>On-screen Show (4:3)</PresentationFormat>
  <Paragraphs>138</Paragraphs>
  <Slides>14</Slides>
  <Notes>14</Notes>
  <HiddenSlides>0</HiddenSlides>
  <MMClips>14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01 blue theme with master</vt:lpstr>
      <vt:lpstr>1_01 Blue theme</vt:lpstr>
      <vt:lpstr>Custom Design</vt:lpstr>
      <vt:lpstr>4_Custom Design</vt:lpstr>
      <vt:lpstr>2_Custom Design</vt:lpstr>
      <vt:lpstr>Slide 1</vt:lpstr>
      <vt:lpstr>Slide 2</vt:lpstr>
      <vt:lpstr>Slide 3</vt:lpstr>
      <vt:lpstr>Slide 4</vt:lpstr>
      <vt:lpstr>Slide 5</vt:lpstr>
      <vt:lpstr>Slide 6</vt:lpstr>
      <vt:lpstr> </vt:lpstr>
      <vt:lpstr>Global  Priority Species </vt:lpstr>
      <vt:lpstr>Slide 9</vt:lpstr>
      <vt:lpstr>Slide 10</vt:lpstr>
      <vt:lpstr>Slide 11</vt:lpstr>
      <vt:lpstr>Slide 12</vt:lpstr>
      <vt:lpstr>Slide 13</vt:lpstr>
      <vt:lpstr>Slide 14</vt:lpstr>
    </vt:vector>
  </TitlesOfParts>
  <Company>WWF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 Stephenson Conservation coaches and cons agenda (final 05-01-11) SOUND EMBEDDEDx</dc:title>
  <dc:creator>Joanna Schwab</dc:creator>
  <cp:lastModifiedBy>Cristina</cp:lastModifiedBy>
  <cp:revision>70</cp:revision>
  <dcterms:created xsi:type="dcterms:W3CDTF">2010-11-10T10:53:20Z</dcterms:created>
  <dcterms:modified xsi:type="dcterms:W3CDTF">2011-01-06T01:02:59Z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0x0101004E97B7689552714E92B1766480BFF7EC</vt:lpwstr>
  </property>
  <property fmtid="{D5CDD505-2E9C-101B-9397-08002B2CF9AE}" pid="3" name="Order">
    <vt:r8>39100</vt:r8>
  </property>
</Properties>
</file>